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56" r:id="rId1"/>
  </p:sldMasterIdLst>
  <p:sldIdLst>
    <p:sldId id="256" r:id="rId2"/>
    <p:sldId id="257" r:id="rId3"/>
    <p:sldId id="301" r:id="rId4"/>
    <p:sldId id="341" r:id="rId5"/>
    <p:sldId id="302" r:id="rId6"/>
    <p:sldId id="303" r:id="rId7"/>
    <p:sldId id="304" r:id="rId8"/>
    <p:sldId id="305" r:id="rId9"/>
    <p:sldId id="356" r:id="rId10"/>
    <p:sldId id="357" r:id="rId11"/>
    <p:sldId id="358" r:id="rId12"/>
    <p:sldId id="307" r:id="rId13"/>
    <p:sldId id="338" r:id="rId14"/>
    <p:sldId id="340" r:id="rId15"/>
    <p:sldId id="343" r:id="rId16"/>
    <p:sldId id="344" r:id="rId17"/>
    <p:sldId id="377" r:id="rId18"/>
    <p:sldId id="345" r:id="rId19"/>
    <p:sldId id="323" r:id="rId20"/>
    <p:sldId id="324" r:id="rId21"/>
    <p:sldId id="308" r:id="rId22"/>
    <p:sldId id="309" r:id="rId23"/>
    <p:sldId id="359" r:id="rId24"/>
    <p:sldId id="360" r:id="rId25"/>
    <p:sldId id="376" r:id="rId26"/>
    <p:sldId id="325" r:id="rId27"/>
    <p:sldId id="310" r:id="rId28"/>
    <p:sldId id="313" r:id="rId29"/>
    <p:sldId id="361" r:id="rId30"/>
    <p:sldId id="362" r:id="rId31"/>
    <p:sldId id="327" r:id="rId32"/>
    <p:sldId id="369" r:id="rId33"/>
    <p:sldId id="370" r:id="rId34"/>
    <p:sldId id="371" r:id="rId35"/>
    <p:sldId id="378" r:id="rId36"/>
    <p:sldId id="379" r:id="rId37"/>
    <p:sldId id="380" r:id="rId38"/>
    <p:sldId id="315" r:id="rId39"/>
    <p:sldId id="355" r:id="rId40"/>
    <p:sldId id="317" r:id="rId41"/>
    <p:sldId id="318" r:id="rId42"/>
    <p:sldId id="319" r:id="rId43"/>
    <p:sldId id="320" r:id="rId44"/>
    <p:sldId id="321" r:id="rId45"/>
    <p:sldId id="375" r:id="rId46"/>
    <p:sldId id="382" r:id="rId47"/>
    <p:sldId id="300" r:id="rId4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Stil teme 1 - Isticanj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Tamni stil 1 - Isticanj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501F5-ED16-43C1-A242-F2B0FA7F415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hr-HR"/>
        </a:p>
      </dgm:t>
    </dgm:pt>
    <dgm:pt modelId="{FE30F627-881E-4D47-8891-8E3F8AC5C56A}">
      <dgm:prSet phldrT="[Tekst]" custT="1"/>
      <dgm:spPr/>
      <dgm:t>
        <a:bodyPr/>
        <a:lstStyle/>
        <a:p>
          <a:r>
            <a:rPr lang="hr-HR" sz="1600" b="1" i="1" dirty="0"/>
            <a:t>UPRAVLJAČKA SKUPINA </a:t>
          </a:r>
          <a:endParaRPr lang="hr-HR" sz="1600" b="1" dirty="0"/>
        </a:p>
        <a:p>
          <a:r>
            <a:rPr lang="hr-HR" sz="1600" dirty="0"/>
            <a:t>zapovjednik Postrojbe (1)</a:t>
          </a:r>
        </a:p>
        <a:p>
          <a:r>
            <a:rPr lang="hr-HR" sz="1600" dirty="0"/>
            <a:t>zamjenik zapovjednika /pomoćnik za logistiku (1)</a:t>
          </a:r>
        </a:p>
      </dgm:t>
    </dgm:pt>
    <dgm:pt modelId="{466CF79D-A4AF-4891-977B-5780A68C095D}" type="parTrans" cxnId="{4F2301D7-A089-4D2C-910B-509A368D340E}">
      <dgm:prSet/>
      <dgm:spPr/>
      <dgm:t>
        <a:bodyPr/>
        <a:lstStyle/>
        <a:p>
          <a:endParaRPr lang="hr-HR"/>
        </a:p>
      </dgm:t>
    </dgm:pt>
    <dgm:pt modelId="{0E26DE14-776E-4409-8A2F-E1D97E52ADB9}" type="sibTrans" cxnId="{4F2301D7-A089-4D2C-910B-509A368D340E}">
      <dgm:prSet/>
      <dgm:spPr/>
      <dgm:t>
        <a:bodyPr/>
        <a:lstStyle/>
        <a:p>
          <a:pPr algn="ctr"/>
          <a:r>
            <a:rPr lang="hr-HR" dirty="0"/>
            <a:t>2</a:t>
          </a:r>
        </a:p>
      </dgm:t>
    </dgm:pt>
    <dgm:pt modelId="{7CBBD596-62F4-48AE-B016-FD34AB7FEFEB}">
      <dgm:prSet phldrT="[Tekst]" custT="1"/>
      <dgm:spPr/>
      <dgm:t>
        <a:bodyPr/>
        <a:lstStyle/>
        <a:p>
          <a:pPr>
            <a:lnSpc>
              <a:spcPct val="100000"/>
            </a:lnSpc>
          </a:pPr>
          <a:r>
            <a:rPr lang="hr-HR" sz="1600" b="1" i="1" dirty="0"/>
            <a:t>1.OPERATIVNA SKUPINA </a:t>
          </a:r>
        </a:p>
        <a:p>
          <a:pPr>
            <a:lnSpc>
              <a:spcPct val="100000"/>
            </a:lnSpc>
          </a:pPr>
          <a:r>
            <a:rPr lang="hr-HR" sz="1600" b="0" dirty="0"/>
            <a:t>voditelj skupine </a:t>
          </a:r>
          <a:r>
            <a:rPr lang="hr-HR" sz="1600" dirty="0"/>
            <a:t>(1)</a:t>
          </a:r>
        </a:p>
        <a:p>
          <a:pPr>
            <a:lnSpc>
              <a:spcPct val="100000"/>
            </a:lnSpc>
          </a:pPr>
          <a:r>
            <a:rPr lang="hr-HR" sz="1600" dirty="0"/>
            <a:t>zamjenik voditelja/ član (1)</a:t>
          </a:r>
        </a:p>
        <a:p>
          <a:pPr>
            <a:lnSpc>
              <a:spcPct val="100000"/>
            </a:lnSpc>
          </a:pPr>
          <a:r>
            <a:rPr lang="hr-HR" sz="1600" dirty="0"/>
            <a:t>članovi (7)</a:t>
          </a:r>
        </a:p>
      </dgm:t>
    </dgm:pt>
    <dgm:pt modelId="{B2330056-8D18-486C-BF15-80372B624B7E}" type="parTrans" cxnId="{8A3BA85B-22AE-40C2-94C9-65E1D9AD0565}">
      <dgm:prSet/>
      <dgm:spPr/>
      <dgm:t>
        <a:bodyPr/>
        <a:lstStyle/>
        <a:p>
          <a:endParaRPr lang="hr-HR"/>
        </a:p>
      </dgm:t>
    </dgm:pt>
    <dgm:pt modelId="{BC1E0353-3A9A-476D-8588-FBE27B853117}" type="sibTrans" cxnId="{8A3BA85B-22AE-40C2-94C9-65E1D9AD0565}">
      <dgm:prSet/>
      <dgm:spPr/>
      <dgm:t>
        <a:bodyPr/>
        <a:lstStyle/>
        <a:p>
          <a:pPr algn="ctr"/>
          <a:r>
            <a:rPr lang="hr-HR" dirty="0"/>
            <a:t>9</a:t>
          </a:r>
        </a:p>
      </dgm:t>
    </dgm:pt>
    <dgm:pt modelId="{885FF8DE-2A04-4522-9DFE-2DEC2A05B49F}">
      <dgm:prSet phldrT="[Tekst]" custT="1"/>
      <dgm:spPr/>
      <dgm:t>
        <a:bodyPr/>
        <a:lstStyle/>
        <a:p>
          <a:r>
            <a:rPr lang="hr-HR" sz="1600" b="1" i="1" dirty="0"/>
            <a:t>3.OPERATIVNA SKUPINA </a:t>
          </a:r>
        </a:p>
        <a:p>
          <a:r>
            <a:rPr lang="hr-HR" sz="1600" dirty="0"/>
            <a:t>voditelj skupine (1)</a:t>
          </a:r>
        </a:p>
        <a:p>
          <a:r>
            <a:rPr lang="hr-HR" sz="1600" dirty="0"/>
            <a:t>zamjenik voditelja/ član (1)</a:t>
          </a:r>
        </a:p>
        <a:p>
          <a:r>
            <a:rPr lang="hr-HR" sz="1600" dirty="0"/>
            <a:t>članovi (7)</a:t>
          </a:r>
        </a:p>
      </dgm:t>
    </dgm:pt>
    <dgm:pt modelId="{D660274C-DAB2-4EDA-9FAC-31A3B7596B0C}" type="parTrans" cxnId="{AC7370B4-0279-436C-BB86-691CC434E43B}">
      <dgm:prSet/>
      <dgm:spPr/>
      <dgm:t>
        <a:bodyPr/>
        <a:lstStyle/>
        <a:p>
          <a:endParaRPr lang="hr-HR"/>
        </a:p>
      </dgm:t>
    </dgm:pt>
    <dgm:pt modelId="{D15EC7FE-47ED-4ADB-9E4B-086A9BB589AB}" type="sibTrans" cxnId="{AC7370B4-0279-436C-BB86-691CC434E43B}">
      <dgm:prSet/>
      <dgm:spPr/>
      <dgm:t>
        <a:bodyPr/>
        <a:lstStyle/>
        <a:p>
          <a:pPr algn="ctr"/>
          <a:r>
            <a:rPr lang="hr-HR" dirty="0"/>
            <a:t>9</a:t>
          </a:r>
        </a:p>
      </dgm:t>
    </dgm:pt>
    <dgm:pt modelId="{321692F2-C22D-403F-81CC-8E457D2A033B}" type="pres">
      <dgm:prSet presAssocID="{395501F5-ED16-43C1-A242-F2B0FA7F4150}" presName="hierChild1" presStyleCnt="0">
        <dgm:presLayoutVars>
          <dgm:orgChart val="1"/>
          <dgm:chPref val="1"/>
          <dgm:dir/>
          <dgm:animOne val="branch"/>
          <dgm:animLvl val="lvl"/>
          <dgm:resizeHandles/>
        </dgm:presLayoutVars>
      </dgm:prSet>
      <dgm:spPr/>
    </dgm:pt>
    <dgm:pt modelId="{8DFA3A34-F3BF-43FF-9F72-9A4A3CC437C7}" type="pres">
      <dgm:prSet presAssocID="{FE30F627-881E-4D47-8891-8E3F8AC5C56A}" presName="hierRoot1" presStyleCnt="0">
        <dgm:presLayoutVars>
          <dgm:hierBranch val="init"/>
        </dgm:presLayoutVars>
      </dgm:prSet>
      <dgm:spPr/>
    </dgm:pt>
    <dgm:pt modelId="{0A3B801F-E028-4A32-B15B-8BBADDAD0806}" type="pres">
      <dgm:prSet presAssocID="{FE30F627-881E-4D47-8891-8E3F8AC5C56A}" presName="rootComposite1" presStyleCnt="0"/>
      <dgm:spPr/>
    </dgm:pt>
    <dgm:pt modelId="{989CD650-A5B1-4CC3-84B8-080F0DC00367}" type="pres">
      <dgm:prSet presAssocID="{FE30F627-881E-4D47-8891-8E3F8AC5C56A}" presName="rootText1" presStyleLbl="node0" presStyleIdx="0" presStyleCnt="1" custScaleX="166636" custScaleY="112390">
        <dgm:presLayoutVars>
          <dgm:chMax/>
          <dgm:chPref val="3"/>
        </dgm:presLayoutVars>
      </dgm:prSet>
      <dgm:spPr/>
    </dgm:pt>
    <dgm:pt modelId="{22FF615B-49C7-41AE-8CD6-9F25FAEF2376}" type="pres">
      <dgm:prSet presAssocID="{FE30F627-881E-4D47-8891-8E3F8AC5C56A}" presName="titleText1" presStyleLbl="fgAcc0" presStyleIdx="0" presStyleCnt="1" custScaleX="31961" custLinFactNeighborX="80124" custLinFactNeighborY="29687">
        <dgm:presLayoutVars>
          <dgm:chMax val="0"/>
          <dgm:chPref val="0"/>
        </dgm:presLayoutVars>
      </dgm:prSet>
      <dgm:spPr/>
    </dgm:pt>
    <dgm:pt modelId="{24EB3B5C-5F0F-4357-ADAC-9CE386006A9E}" type="pres">
      <dgm:prSet presAssocID="{FE30F627-881E-4D47-8891-8E3F8AC5C56A}" presName="rootConnector1" presStyleLbl="node1" presStyleIdx="0" presStyleCnt="2"/>
      <dgm:spPr/>
    </dgm:pt>
    <dgm:pt modelId="{49C04C8E-481A-49BD-A685-5673345DE2B3}" type="pres">
      <dgm:prSet presAssocID="{FE30F627-881E-4D47-8891-8E3F8AC5C56A}" presName="hierChild2" presStyleCnt="0"/>
      <dgm:spPr/>
    </dgm:pt>
    <dgm:pt modelId="{3EE03A7D-9415-4EB2-B9FE-3ECF1519650F}" type="pres">
      <dgm:prSet presAssocID="{B2330056-8D18-486C-BF15-80372B624B7E}" presName="Name37" presStyleLbl="parChTrans1D2" presStyleIdx="0" presStyleCnt="2"/>
      <dgm:spPr/>
    </dgm:pt>
    <dgm:pt modelId="{9F737B09-ECAB-456C-B973-80346BA912CB}" type="pres">
      <dgm:prSet presAssocID="{7CBBD596-62F4-48AE-B016-FD34AB7FEFEB}" presName="hierRoot2" presStyleCnt="0">
        <dgm:presLayoutVars>
          <dgm:hierBranch val="init"/>
        </dgm:presLayoutVars>
      </dgm:prSet>
      <dgm:spPr/>
    </dgm:pt>
    <dgm:pt modelId="{497A7926-7FFB-4C30-A029-A6CD15C33C74}" type="pres">
      <dgm:prSet presAssocID="{7CBBD596-62F4-48AE-B016-FD34AB7FEFEB}" presName="rootComposite" presStyleCnt="0"/>
      <dgm:spPr/>
    </dgm:pt>
    <dgm:pt modelId="{067E52B3-C48A-4935-A70B-3A4E13F812D3}" type="pres">
      <dgm:prSet presAssocID="{7CBBD596-62F4-48AE-B016-FD34AB7FEFEB}" presName="rootText" presStyleLbl="node1" presStyleIdx="0" presStyleCnt="2" custScaleY="111674">
        <dgm:presLayoutVars>
          <dgm:chMax/>
          <dgm:chPref val="3"/>
        </dgm:presLayoutVars>
      </dgm:prSet>
      <dgm:spPr/>
    </dgm:pt>
    <dgm:pt modelId="{48DA1489-DA13-4A8F-ACDA-C7A3F404A424}" type="pres">
      <dgm:prSet presAssocID="{7CBBD596-62F4-48AE-B016-FD34AB7FEFEB}" presName="titleText2" presStyleLbl="fgAcc1" presStyleIdx="0" presStyleCnt="2" custScaleX="31213" custLinFactNeighborX="41416" custLinFactNeighborY="26464">
        <dgm:presLayoutVars>
          <dgm:chMax val="0"/>
          <dgm:chPref val="0"/>
        </dgm:presLayoutVars>
      </dgm:prSet>
      <dgm:spPr/>
    </dgm:pt>
    <dgm:pt modelId="{5C26BD0B-CCF0-4896-A88C-332F48984DD3}" type="pres">
      <dgm:prSet presAssocID="{7CBBD596-62F4-48AE-B016-FD34AB7FEFEB}" presName="rootConnector" presStyleLbl="node2" presStyleIdx="0" presStyleCnt="0"/>
      <dgm:spPr/>
    </dgm:pt>
    <dgm:pt modelId="{EAC5AFD0-395D-459E-80FE-FBDEC317B556}" type="pres">
      <dgm:prSet presAssocID="{7CBBD596-62F4-48AE-B016-FD34AB7FEFEB}" presName="hierChild4" presStyleCnt="0"/>
      <dgm:spPr/>
    </dgm:pt>
    <dgm:pt modelId="{F3E8DCBA-3EE1-4CEF-BFA1-90E8B29C8921}" type="pres">
      <dgm:prSet presAssocID="{7CBBD596-62F4-48AE-B016-FD34AB7FEFEB}" presName="hierChild5" presStyleCnt="0"/>
      <dgm:spPr/>
    </dgm:pt>
    <dgm:pt modelId="{260D3CBF-9D99-42E7-99D9-9410BD702CF3}" type="pres">
      <dgm:prSet presAssocID="{D660274C-DAB2-4EDA-9FAC-31A3B7596B0C}" presName="Name37" presStyleLbl="parChTrans1D2" presStyleIdx="1" presStyleCnt="2"/>
      <dgm:spPr/>
    </dgm:pt>
    <dgm:pt modelId="{0B0FBF24-CD75-48AD-AAC1-74B9B5D2F5F7}" type="pres">
      <dgm:prSet presAssocID="{885FF8DE-2A04-4522-9DFE-2DEC2A05B49F}" presName="hierRoot2" presStyleCnt="0">
        <dgm:presLayoutVars>
          <dgm:hierBranch val="init"/>
        </dgm:presLayoutVars>
      </dgm:prSet>
      <dgm:spPr/>
    </dgm:pt>
    <dgm:pt modelId="{1E68FA95-5CA3-4C43-86F5-6C412C5C4AEB}" type="pres">
      <dgm:prSet presAssocID="{885FF8DE-2A04-4522-9DFE-2DEC2A05B49F}" presName="rootComposite" presStyleCnt="0"/>
      <dgm:spPr/>
    </dgm:pt>
    <dgm:pt modelId="{304DCEE1-108D-4ED5-951D-A8BAD565E522}" type="pres">
      <dgm:prSet presAssocID="{885FF8DE-2A04-4522-9DFE-2DEC2A05B49F}" presName="rootText" presStyleLbl="node1" presStyleIdx="1" presStyleCnt="2" custScaleY="111865">
        <dgm:presLayoutVars>
          <dgm:chMax/>
          <dgm:chPref val="3"/>
        </dgm:presLayoutVars>
      </dgm:prSet>
      <dgm:spPr/>
    </dgm:pt>
    <dgm:pt modelId="{7A7D79DB-83F1-4410-82AF-0922AECE6CBE}" type="pres">
      <dgm:prSet presAssocID="{885FF8DE-2A04-4522-9DFE-2DEC2A05B49F}" presName="titleText2" presStyleLbl="fgAcc1" presStyleIdx="1" presStyleCnt="2" custScaleX="26718" custLinFactNeighborX="35641" custLinFactNeighborY="27771">
        <dgm:presLayoutVars>
          <dgm:chMax val="0"/>
          <dgm:chPref val="0"/>
        </dgm:presLayoutVars>
      </dgm:prSet>
      <dgm:spPr/>
    </dgm:pt>
    <dgm:pt modelId="{9F02B5B7-967C-4FC6-93BC-B7EA90591839}" type="pres">
      <dgm:prSet presAssocID="{885FF8DE-2A04-4522-9DFE-2DEC2A05B49F}" presName="rootConnector" presStyleLbl="node2" presStyleIdx="0" presStyleCnt="0"/>
      <dgm:spPr/>
    </dgm:pt>
    <dgm:pt modelId="{D7624636-FB0C-4988-978E-9A9EC1CB94E4}" type="pres">
      <dgm:prSet presAssocID="{885FF8DE-2A04-4522-9DFE-2DEC2A05B49F}" presName="hierChild4" presStyleCnt="0"/>
      <dgm:spPr/>
    </dgm:pt>
    <dgm:pt modelId="{CA8ED2AF-4D4E-4300-AA01-165604932FB5}" type="pres">
      <dgm:prSet presAssocID="{885FF8DE-2A04-4522-9DFE-2DEC2A05B49F}" presName="hierChild5" presStyleCnt="0"/>
      <dgm:spPr/>
    </dgm:pt>
    <dgm:pt modelId="{5C34F5A9-415A-45A3-A4E7-0E5344EE2D6D}" type="pres">
      <dgm:prSet presAssocID="{FE30F627-881E-4D47-8891-8E3F8AC5C56A}" presName="hierChild3" presStyleCnt="0"/>
      <dgm:spPr/>
    </dgm:pt>
  </dgm:ptLst>
  <dgm:cxnLst>
    <dgm:cxn modelId="{39EF2907-D5A7-40FB-AC0A-4861E78CDD84}" type="presOf" srcId="{D660274C-DAB2-4EDA-9FAC-31A3B7596B0C}" destId="{260D3CBF-9D99-42E7-99D9-9410BD702CF3}" srcOrd="0" destOrd="0" presId="urn:microsoft.com/office/officeart/2008/layout/NameandTitleOrganizationalChart"/>
    <dgm:cxn modelId="{2A0BEE11-807B-491E-9D4B-4742619F955C}" type="presOf" srcId="{885FF8DE-2A04-4522-9DFE-2DEC2A05B49F}" destId="{9F02B5B7-967C-4FC6-93BC-B7EA90591839}" srcOrd="1" destOrd="0" presId="urn:microsoft.com/office/officeart/2008/layout/NameandTitleOrganizationalChart"/>
    <dgm:cxn modelId="{38ED0318-0F83-43ED-BBB7-AA42CA85CAE4}" type="presOf" srcId="{FE30F627-881E-4D47-8891-8E3F8AC5C56A}" destId="{989CD650-A5B1-4CC3-84B8-080F0DC00367}" srcOrd="0" destOrd="0" presId="urn:microsoft.com/office/officeart/2008/layout/NameandTitleOrganizationalChart"/>
    <dgm:cxn modelId="{0C27E224-7664-416A-929D-9C1ABAC81448}" type="presOf" srcId="{0E26DE14-776E-4409-8A2F-E1D97E52ADB9}" destId="{22FF615B-49C7-41AE-8CD6-9F25FAEF2376}" srcOrd="0" destOrd="0" presId="urn:microsoft.com/office/officeart/2008/layout/NameandTitleOrganizationalChart"/>
    <dgm:cxn modelId="{6EA4B336-5C8D-4A42-8E28-0306389B501C}" type="presOf" srcId="{BC1E0353-3A9A-476D-8588-FBE27B853117}" destId="{48DA1489-DA13-4A8F-ACDA-C7A3F404A424}" srcOrd="0" destOrd="0" presId="urn:microsoft.com/office/officeart/2008/layout/NameandTitleOrganizationalChart"/>
    <dgm:cxn modelId="{8A3BA85B-22AE-40C2-94C9-65E1D9AD0565}" srcId="{FE30F627-881E-4D47-8891-8E3F8AC5C56A}" destId="{7CBBD596-62F4-48AE-B016-FD34AB7FEFEB}" srcOrd="0" destOrd="0" parTransId="{B2330056-8D18-486C-BF15-80372B624B7E}" sibTransId="{BC1E0353-3A9A-476D-8588-FBE27B853117}"/>
    <dgm:cxn modelId="{E070B06B-E4EE-441F-B763-82C32E23E336}" type="presOf" srcId="{B2330056-8D18-486C-BF15-80372B624B7E}" destId="{3EE03A7D-9415-4EB2-B9FE-3ECF1519650F}" srcOrd="0" destOrd="0" presId="urn:microsoft.com/office/officeart/2008/layout/NameandTitleOrganizationalChart"/>
    <dgm:cxn modelId="{476B8854-09E2-4002-9419-F1C15C91682C}" type="presOf" srcId="{885FF8DE-2A04-4522-9DFE-2DEC2A05B49F}" destId="{304DCEE1-108D-4ED5-951D-A8BAD565E522}" srcOrd="0" destOrd="0" presId="urn:microsoft.com/office/officeart/2008/layout/NameandTitleOrganizationalChart"/>
    <dgm:cxn modelId="{467F2D77-AB88-473A-BC38-93D5F8B97BE3}" type="presOf" srcId="{D15EC7FE-47ED-4ADB-9E4B-086A9BB589AB}" destId="{7A7D79DB-83F1-4410-82AF-0922AECE6CBE}" srcOrd="0" destOrd="0" presId="urn:microsoft.com/office/officeart/2008/layout/NameandTitleOrganizationalChart"/>
    <dgm:cxn modelId="{4CFDA37F-8EAE-4259-808E-FFC6F2675650}" type="presOf" srcId="{7CBBD596-62F4-48AE-B016-FD34AB7FEFEB}" destId="{5C26BD0B-CCF0-4896-A88C-332F48984DD3}" srcOrd="1" destOrd="0" presId="urn:microsoft.com/office/officeart/2008/layout/NameandTitleOrganizationalChart"/>
    <dgm:cxn modelId="{AC7370B4-0279-436C-BB86-691CC434E43B}" srcId="{FE30F627-881E-4D47-8891-8E3F8AC5C56A}" destId="{885FF8DE-2A04-4522-9DFE-2DEC2A05B49F}" srcOrd="1" destOrd="0" parTransId="{D660274C-DAB2-4EDA-9FAC-31A3B7596B0C}" sibTransId="{D15EC7FE-47ED-4ADB-9E4B-086A9BB589AB}"/>
    <dgm:cxn modelId="{882505BC-918E-4936-B76F-744BE8A57079}" type="presOf" srcId="{7CBBD596-62F4-48AE-B016-FD34AB7FEFEB}" destId="{067E52B3-C48A-4935-A70B-3A4E13F812D3}" srcOrd="0" destOrd="0" presId="urn:microsoft.com/office/officeart/2008/layout/NameandTitleOrganizationalChart"/>
    <dgm:cxn modelId="{4F2301D7-A089-4D2C-910B-509A368D340E}" srcId="{395501F5-ED16-43C1-A242-F2B0FA7F4150}" destId="{FE30F627-881E-4D47-8891-8E3F8AC5C56A}" srcOrd="0" destOrd="0" parTransId="{466CF79D-A4AF-4891-977B-5780A68C095D}" sibTransId="{0E26DE14-776E-4409-8A2F-E1D97E52ADB9}"/>
    <dgm:cxn modelId="{82426FE2-C183-41AB-83C2-65D3564FC200}" type="presOf" srcId="{FE30F627-881E-4D47-8891-8E3F8AC5C56A}" destId="{24EB3B5C-5F0F-4357-ADAC-9CE386006A9E}" srcOrd="1" destOrd="0" presId="urn:microsoft.com/office/officeart/2008/layout/NameandTitleOrganizationalChart"/>
    <dgm:cxn modelId="{9C76B5F0-E7F4-4297-BAC2-97CDE6F6B5DD}" type="presOf" srcId="{395501F5-ED16-43C1-A242-F2B0FA7F4150}" destId="{321692F2-C22D-403F-81CC-8E457D2A033B}" srcOrd="0" destOrd="0" presId="urn:microsoft.com/office/officeart/2008/layout/NameandTitleOrganizationalChart"/>
    <dgm:cxn modelId="{27BC4AE6-B553-44F8-9159-D84B4CADA478}" type="presParOf" srcId="{321692F2-C22D-403F-81CC-8E457D2A033B}" destId="{8DFA3A34-F3BF-43FF-9F72-9A4A3CC437C7}" srcOrd="0" destOrd="0" presId="urn:microsoft.com/office/officeart/2008/layout/NameandTitleOrganizationalChart"/>
    <dgm:cxn modelId="{CCFB6796-B76C-442B-8659-6C0CBA80F53C}" type="presParOf" srcId="{8DFA3A34-F3BF-43FF-9F72-9A4A3CC437C7}" destId="{0A3B801F-E028-4A32-B15B-8BBADDAD0806}" srcOrd="0" destOrd="0" presId="urn:microsoft.com/office/officeart/2008/layout/NameandTitleOrganizationalChart"/>
    <dgm:cxn modelId="{06D52479-EAFE-4675-9B62-7414216DC7D2}" type="presParOf" srcId="{0A3B801F-E028-4A32-B15B-8BBADDAD0806}" destId="{989CD650-A5B1-4CC3-84B8-080F0DC00367}" srcOrd="0" destOrd="0" presId="urn:microsoft.com/office/officeart/2008/layout/NameandTitleOrganizationalChart"/>
    <dgm:cxn modelId="{450C6599-8F91-4392-ACCA-DC6985A977B7}" type="presParOf" srcId="{0A3B801F-E028-4A32-B15B-8BBADDAD0806}" destId="{22FF615B-49C7-41AE-8CD6-9F25FAEF2376}" srcOrd="1" destOrd="0" presId="urn:microsoft.com/office/officeart/2008/layout/NameandTitleOrganizationalChart"/>
    <dgm:cxn modelId="{BF8B70CB-9B40-4656-84DB-0CFC6786FA66}" type="presParOf" srcId="{0A3B801F-E028-4A32-B15B-8BBADDAD0806}" destId="{24EB3B5C-5F0F-4357-ADAC-9CE386006A9E}" srcOrd="2" destOrd="0" presId="urn:microsoft.com/office/officeart/2008/layout/NameandTitleOrganizationalChart"/>
    <dgm:cxn modelId="{B6F53608-E897-4CD1-9F57-47BD515C988D}" type="presParOf" srcId="{8DFA3A34-F3BF-43FF-9F72-9A4A3CC437C7}" destId="{49C04C8E-481A-49BD-A685-5673345DE2B3}" srcOrd="1" destOrd="0" presId="urn:microsoft.com/office/officeart/2008/layout/NameandTitleOrganizationalChart"/>
    <dgm:cxn modelId="{3CDDB822-33A5-4518-A4BD-EF71062B7B37}" type="presParOf" srcId="{49C04C8E-481A-49BD-A685-5673345DE2B3}" destId="{3EE03A7D-9415-4EB2-B9FE-3ECF1519650F}" srcOrd="0" destOrd="0" presId="urn:microsoft.com/office/officeart/2008/layout/NameandTitleOrganizationalChart"/>
    <dgm:cxn modelId="{986B3957-DEFA-4FFE-B415-633531338FD7}" type="presParOf" srcId="{49C04C8E-481A-49BD-A685-5673345DE2B3}" destId="{9F737B09-ECAB-456C-B973-80346BA912CB}" srcOrd="1" destOrd="0" presId="urn:microsoft.com/office/officeart/2008/layout/NameandTitleOrganizationalChart"/>
    <dgm:cxn modelId="{EA044B1F-A9AC-46AC-9F0F-69C6F59436C6}" type="presParOf" srcId="{9F737B09-ECAB-456C-B973-80346BA912CB}" destId="{497A7926-7FFB-4C30-A029-A6CD15C33C74}" srcOrd="0" destOrd="0" presId="urn:microsoft.com/office/officeart/2008/layout/NameandTitleOrganizationalChart"/>
    <dgm:cxn modelId="{22C9CE27-3D60-415A-A2DF-C738B857B79A}" type="presParOf" srcId="{497A7926-7FFB-4C30-A029-A6CD15C33C74}" destId="{067E52B3-C48A-4935-A70B-3A4E13F812D3}" srcOrd="0" destOrd="0" presId="urn:microsoft.com/office/officeart/2008/layout/NameandTitleOrganizationalChart"/>
    <dgm:cxn modelId="{B2BB76F1-394B-4B13-B362-A631BCE629D3}" type="presParOf" srcId="{497A7926-7FFB-4C30-A029-A6CD15C33C74}" destId="{48DA1489-DA13-4A8F-ACDA-C7A3F404A424}" srcOrd="1" destOrd="0" presId="urn:microsoft.com/office/officeart/2008/layout/NameandTitleOrganizationalChart"/>
    <dgm:cxn modelId="{CB1BBB68-1AE8-4FEE-ABCC-6A92B17E2FCF}" type="presParOf" srcId="{497A7926-7FFB-4C30-A029-A6CD15C33C74}" destId="{5C26BD0B-CCF0-4896-A88C-332F48984DD3}" srcOrd="2" destOrd="0" presId="urn:microsoft.com/office/officeart/2008/layout/NameandTitleOrganizationalChart"/>
    <dgm:cxn modelId="{55779811-F5C3-4F1C-A1D9-02339C0C303D}" type="presParOf" srcId="{9F737B09-ECAB-456C-B973-80346BA912CB}" destId="{EAC5AFD0-395D-459E-80FE-FBDEC317B556}" srcOrd="1" destOrd="0" presId="urn:microsoft.com/office/officeart/2008/layout/NameandTitleOrganizationalChart"/>
    <dgm:cxn modelId="{95C14FFA-E21B-4F69-A0C4-AD93E4813616}" type="presParOf" srcId="{9F737B09-ECAB-456C-B973-80346BA912CB}" destId="{F3E8DCBA-3EE1-4CEF-BFA1-90E8B29C8921}" srcOrd="2" destOrd="0" presId="urn:microsoft.com/office/officeart/2008/layout/NameandTitleOrganizationalChart"/>
    <dgm:cxn modelId="{494052EA-52CC-4808-B9CA-855BF647AA82}" type="presParOf" srcId="{49C04C8E-481A-49BD-A685-5673345DE2B3}" destId="{260D3CBF-9D99-42E7-99D9-9410BD702CF3}" srcOrd="2" destOrd="0" presId="urn:microsoft.com/office/officeart/2008/layout/NameandTitleOrganizationalChart"/>
    <dgm:cxn modelId="{C48C04E6-094D-43DA-AF1A-EBCD0726CA86}" type="presParOf" srcId="{49C04C8E-481A-49BD-A685-5673345DE2B3}" destId="{0B0FBF24-CD75-48AD-AAC1-74B9B5D2F5F7}" srcOrd="3" destOrd="0" presId="urn:microsoft.com/office/officeart/2008/layout/NameandTitleOrganizationalChart"/>
    <dgm:cxn modelId="{E158F66F-582C-42EE-9474-A423F5FE379A}" type="presParOf" srcId="{0B0FBF24-CD75-48AD-AAC1-74B9B5D2F5F7}" destId="{1E68FA95-5CA3-4C43-86F5-6C412C5C4AEB}" srcOrd="0" destOrd="0" presId="urn:microsoft.com/office/officeart/2008/layout/NameandTitleOrganizationalChart"/>
    <dgm:cxn modelId="{8DF783F5-1974-4B9A-85DC-091C1AC55325}" type="presParOf" srcId="{1E68FA95-5CA3-4C43-86F5-6C412C5C4AEB}" destId="{304DCEE1-108D-4ED5-951D-A8BAD565E522}" srcOrd="0" destOrd="0" presId="urn:microsoft.com/office/officeart/2008/layout/NameandTitleOrganizationalChart"/>
    <dgm:cxn modelId="{300A5F72-0B8C-4F27-9937-4527CDCF6A6A}" type="presParOf" srcId="{1E68FA95-5CA3-4C43-86F5-6C412C5C4AEB}" destId="{7A7D79DB-83F1-4410-82AF-0922AECE6CBE}" srcOrd="1" destOrd="0" presId="urn:microsoft.com/office/officeart/2008/layout/NameandTitleOrganizationalChart"/>
    <dgm:cxn modelId="{57582D34-971D-4391-B51A-E6E8489E6BDD}" type="presParOf" srcId="{1E68FA95-5CA3-4C43-86F5-6C412C5C4AEB}" destId="{9F02B5B7-967C-4FC6-93BC-B7EA90591839}" srcOrd="2" destOrd="0" presId="urn:microsoft.com/office/officeart/2008/layout/NameandTitleOrganizationalChart"/>
    <dgm:cxn modelId="{52153705-2B29-4CB3-93BE-47B5EA9A4853}" type="presParOf" srcId="{0B0FBF24-CD75-48AD-AAC1-74B9B5D2F5F7}" destId="{D7624636-FB0C-4988-978E-9A9EC1CB94E4}" srcOrd="1" destOrd="0" presId="urn:microsoft.com/office/officeart/2008/layout/NameandTitleOrganizationalChart"/>
    <dgm:cxn modelId="{1818C02C-4992-42F0-B15B-728F766FBE09}" type="presParOf" srcId="{0B0FBF24-CD75-48AD-AAC1-74B9B5D2F5F7}" destId="{CA8ED2AF-4D4E-4300-AA01-165604932FB5}" srcOrd="2" destOrd="0" presId="urn:microsoft.com/office/officeart/2008/layout/NameandTitleOrganizationalChart"/>
    <dgm:cxn modelId="{52222335-2602-4ADE-AC3E-83C55A4AA671}" type="presParOf" srcId="{8DFA3A34-F3BF-43FF-9F72-9A4A3CC437C7}" destId="{5C34F5A9-415A-45A3-A4E7-0E5344EE2D6D}"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D3CBF-9D99-42E7-99D9-9410BD702CF3}">
      <dsp:nvSpPr>
        <dsp:cNvPr id="0" name=""/>
        <dsp:cNvSpPr/>
      </dsp:nvSpPr>
      <dsp:spPr>
        <a:xfrm>
          <a:off x="5115276" y="1919914"/>
          <a:ext cx="2045097" cy="879802"/>
        </a:xfrm>
        <a:custGeom>
          <a:avLst/>
          <a:gdLst/>
          <a:ahLst/>
          <a:cxnLst/>
          <a:rect l="0" t="0" r="0" b="0"/>
          <a:pathLst>
            <a:path>
              <a:moveTo>
                <a:pt x="0" y="0"/>
              </a:moveTo>
              <a:lnTo>
                <a:pt x="0" y="481826"/>
              </a:lnTo>
              <a:lnTo>
                <a:pt x="2045097" y="481826"/>
              </a:lnTo>
              <a:lnTo>
                <a:pt x="2045097" y="879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E03A7D-9415-4EB2-B9FE-3ECF1519650F}">
      <dsp:nvSpPr>
        <dsp:cNvPr id="0" name=""/>
        <dsp:cNvSpPr/>
      </dsp:nvSpPr>
      <dsp:spPr>
        <a:xfrm>
          <a:off x="3070179" y="1919914"/>
          <a:ext cx="2045097" cy="879802"/>
        </a:xfrm>
        <a:custGeom>
          <a:avLst/>
          <a:gdLst/>
          <a:ahLst/>
          <a:cxnLst/>
          <a:rect l="0" t="0" r="0" b="0"/>
          <a:pathLst>
            <a:path>
              <a:moveTo>
                <a:pt x="2045097" y="0"/>
              </a:moveTo>
              <a:lnTo>
                <a:pt x="2045097" y="481826"/>
              </a:lnTo>
              <a:lnTo>
                <a:pt x="0" y="481826"/>
              </a:lnTo>
              <a:lnTo>
                <a:pt x="0" y="8798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CD650-A5B1-4CC3-84B8-080F0DC00367}">
      <dsp:nvSpPr>
        <dsp:cNvPr id="0" name=""/>
        <dsp:cNvSpPr/>
      </dsp:nvSpPr>
      <dsp:spPr>
        <a:xfrm>
          <a:off x="2370579" y="2976"/>
          <a:ext cx="5489393" cy="19169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240681" numCol="1" spcCol="1270" anchor="ctr" anchorCtr="0">
          <a:noAutofit/>
        </a:bodyPr>
        <a:lstStyle/>
        <a:p>
          <a:pPr marL="0" lvl="0" indent="0" algn="ctr" defTabSz="711200">
            <a:lnSpc>
              <a:spcPct val="90000"/>
            </a:lnSpc>
            <a:spcBef>
              <a:spcPct val="0"/>
            </a:spcBef>
            <a:spcAft>
              <a:spcPct val="35000"/>
            </a:spcAft>
            <a:buNone/>
          </a:pPr>
          <a:r>
            <a:rPr lang="hr-HR" sz="1600" b="1" i="1" kern="1200" dirty="0"/>
            <a:t>UPRAVLJAČKA SKUPINA </a:t>
          </a:r>
          <a:endParaRPr lang="hr-HR" sz="1600" b="1" kern="1200" dirty="0"/>
        </a:p>
        <a:p>
          <a:pPr marL="0" lvl="0" indent="0" algn="ctr" defTabSz="711200">
            <a:lnSpc>
              <a:spcPct val="90000"/>
            </a:lnSpc>
            <a:spcBef>
              <a:spcPct val="0"/>
            </a:spcBef>
            <a:spcAft>
              <a:spcPct val="35000"/>
            </a:spcAft>
            <a:buNone/>
          </a:pPr>
          <a:r>
            <a:rPr lang="hr-HR" sz="1600" kern="1200" dirty="0"/>
            <a:t>zapovjednik Postrojbe (1)</a:t>
          </a:r>
        </a:p>
        <a:p>
          <a:pPr marL="0" lvl="0" indent="0" algn="ctr" defTabSz="711200">
            <a:lnSpc>
              <a:spcPct val="90000"/>
            </a:lnSpc>
            <a:spcBef>
              <a:spcPct val="0"/>
            </a:spcBef>
            <a:spcAft>
              <a:spcPct val="35000"/>
            </a:spcAft>
            <a:buNone/>
          </a:pPr>
          <a:r>
            <a:rPr lang="hr-HR" sz="1600" kern="1200" dirty="0"/>
            <a:t>zamjenik zapovjednika /pomoćnik za logistiku (1)</a:t>
          </a:r>
        </a:p>
      </dsp:txBody>
      <dsp:txXfrm>
        <a:off x="2370579" y="2976"/>
        <a:ext cx="5489393" cy="1916937"/>
      </dsp:txXfrm>
    </dsp:sp>
    <dsp:sp modelId="{22FF615B-49C7-41AE-8CD6-9F25FAEF2376}">
      <dsp:nvSpPr>
        <dsp:cNvPr id="0" name=""/>
        <dsp:cNvSpPr/>
      </dsp:nvSpPr>
      <dsp:spPr>
        <a:xfrm>
          <a:off x="7511150" y="1604008"/>
          <a:ext cx="947585" cy="568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80" tIns="23495" rIns="93980" bIns="23495" numCol="1" spcCol="1270" anchor="ctr" anchorCtr="0">
          <a:noAutofit/>
        </a:bodyPr>
        <a:lstStyle/>
        <a:p>
          <a:pPr marL="0" lvl="0" indent="0" algn="ctr" defTabSz="1644650">
            <a:lnSpc>
              <a:spcPct val="90000"/>
            </a:lnSpc>
            <a:spcBef>
              <a:spcPct val="0"/>
            </a:spcBef>
            <a:spcAft>
              <a:spcPct val="35000"/>
            </a:spcAft>
            <a:buNone/>
          </a:pPr>
          <a:r>
            <a:rPr lang="hr-HR" sz="3700" kern="1200" dirty="0"/>
            <a:t>2</a:t>
          </a:r>
        </a:p>
      </dsp:txBody>
      <dsp:txXfrm>
        <a:off x="7511150" y="1604008"/>
        <a:ext cx="947585" cy="568537"/>
      </dsp:txXfrm>
    </dsp:sp>
    <dsp:sp modelId="{067E52B3-C48A-4935-A70B-3A4E13F812D3}">
      <dsp:nvSpPr>
        <dsp:cNvPr id="0" name=""/>
        <dsp:cNvSpPr/>
      </dsp:nvSpPr>
      <dsp:spPr>
        <a:xfrm>
          <a:off x="1423058" y="2799716"/>
          <a:ext cx="3294242" cy="1904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240681" numCol="1" spcCol="1270" anchor="ctr" anchorCtr="0">
          <a:noAutofit/>
        </a:bodyPr>
        <a:lstStyle/>
        <a:p>
          <a:pPr marL="0" lvl="0" indent="0" algn="ctr" defTabSz="711200">
            <a:lnSpc>
              <a:spcPct val="100000"/>
            </a:lnSpc>
            <a:spcBef>
              <a:spcPct val="0"/>
            </a:spcBef>
            <a:spcAft>
              <a:spcPct val="35000"/>
            </a:spcAft>
            <a:buNone/>
          </a:pPr>
          <a:r>
            <a:rPr lang="hr-HR" sz="1600" b="1" i="1" kern="1200" dirty="0"/>
            <a:t>1.OPERATIVNA SKUPINA </a:t>
          </a:r>
        </a:p>
        <a:p>
          <a:pPr marL="0" lvl="0" indent="0" algn="ctr" defTabSz="711200">
            <a:lnSpc>
              <a:spcPct val="100000"/>
            </a:lnSpc>
            <a:spcBef>
              <a:spcPct val="0"/>
            </a:spcBef>
            <a:spcAft>
              <a:spcPct val="35000"/>
            </a:spcAft>
            <a:buNone/>
          </a:pPr>
          <a:r>
            <a:rPr lang="hr-HR" sz="1600" b="0" kern="1200" dirty="0"/>
            <a:t>voditelj skupine </a:t>
          </a:r>
          <a:r>
            <a:rPr lang="hr-HR" sz="1600" kern="1200" dirty="0"/>
            <a:t>(1)</a:t>
          </a:r>
        </a:p>
        <a:p>
          <a:pPr marL="0" lvl="0" indent="0" algn="ctr" defTabSz="711200">
            <a:lnSpc>
              <a:spcPct val="100000"/>
            </a:lnSpc>
            <a:spcBef>
              <a:spcPct val="0"/>
            </a:spcBef>
            <a:spcAft>
              <a:spcPct val="35000"/>
            </a:spcAft>
            <a:buNone/>
          </a:pPr>
          <a:r>
            <a:rPr lang="hr-HR" sz="1600" kern="1200" dirty="0"/>
            <a:t>zamjenik voditelja/ član (1)</a:t>
          </a:r>
        </a:p>
        <a:p>
          <a:pPr marL="0" lvl="0" indent="0" algn="ctr" defTabSz="711200">
            <a:lnSpc>
              <a:spcPct val="100000"/>
            </a:lnSpc>
            <a:spcBef>
              <a:spcPct val="0"/>
            </a:spcBef>
            <a:spcAft>
              <a:spcPct val="35000"/>
            </a:spcAft>
            <a:buNone/>
          </a:pPr>
          <a:r>
            <a:rPr lang="hr-HR" sz="1600" kern="1200" dirty="0"/>
            <a:t>članovi (7)</a:t>
          </a:r>
        </a:p>
      </dsp:txBody>
      <dsp:txXfrm>
        <a:off x="1423058" y="2799716"/>
        <a:ext cx="3294242" cy="1904725"/>
      </dsp:txXfrm>
    </dsp:sp>
    <dsp:sp modelId="{48DA1489-DA13-4A8F-ACDA-C7A3F404A424}">
      <dsp:nvSpPr>
        <dsp:cNvPr id="0" name=""/>
        <dsp:cNvSpPr/>
      </dsp:nvSpPr>
      <dsp:spPr>
        <a:xfrm>
          <a:off x="4329520" y="4230465"/>
          <a:ext cx="925408" cy="568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80" tIns="23495" rIns="93980" bIns="23495" numCol="1" spcCol="1270" anchor="ctr" anchorCtr="0">
          <a:noAutofit/>
        </a:bodyPr>
        <a:lstStyle/>
        <a:p>
          <a:pPr marL="0" lvl="0" indent="0" algn="ctr" defTabSz="1644650">
            <a:lnSpc>
              <a:spcPct val="90000"/>
            </a:lnSpc>
            <a:spcBef>
              <a:spcPct val="0"/>
            </a:spcBef>
            <a:spcAft>
              <a:spcPct val="35000"/>
            </a:spcAft>
            <a:buNone/>
          </a:pPr>
          <a:r>
            <a:rPr lang="hr-HR" sz="3700" kern="1200" dirty="0"/>
            <a:t>9</a:t>
          </a:r>
        </a:p>
      </dsp:txBody>
      <dsp:txXfrm>
        <a:off x="4329520" y="4230465"/>
        <a:ext cx="925408" cy="568537"/>
      </dsp:txXfrm>
    </dsp:sp>
    <dsp:sp modelId="{304DCEE1-108D-4ED5-951D-A8BAD565E522}">
      <dsp:nvSpPr>
        <dsp:cNvPr id="0" name=""/>
        <dsp:cNvSpPr/>
      </dsp:nvSpPr>
      <dsp:spPr>
        <a:xfrm>
          <a:off x="5513252" y="2799716"/>
          <a:ext cx="3294242" cy="19079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240681" numCol="1" spcCol="1270" anchor="ctr" anchorCtr="0">
          <a:noAutofit/>
        </a:bodyPr>
        <a:lstStyle/>
        <a:p>
          <a:pPr marL="0" lvl="0" indent="0" algn="ctr" defTabSz="711200">
            <a:lnSpc>
              <a:spcPct val="90000"/>
            </a:lnSpc>
            <a:spcBef>
              <a:spcPct val="0"/>
            </a:spcBef>
            <a:spcAft>
              <a:spcPct val="35000"/>
            </a:spcAft>
            <a:buNone/>
          </a:pPr>
          <a:r>
            <a:rPr lang="hr-HR" sz="1600" b="1" i="1" kern="1200" dirty="0"/>
            <a:t>3.OPERATIVNA SKUPINA </a:t>
          </a:r>
        </a:p>
        <a:p>
          <a:pPr marL="0" lvl="0" indent="0" algn="ctr" defTabSz="711200">
            <a:lnSpc>
              <a:spcPct val="90000"/>
            </a:lnSpc>
            <a:spcBef>
              <a:spcPct val="0"/>
            </a:spcBef>
            <a:spcAft>
              <a:spcPct val="35000"/>
            </a:spcAft>
            <a:buNone/>
          </a:pPr>
          <a:r>
            <a:rPr lang="hr-HR" sz="1600" kern="1200" dirty="0"/>
            <a:t>voditelj skupine (1)</a:t>
          </a:r>
        </a:p>
        <a:p>
          <a:pPr marL="0" lvl="0" indent="0" algn="ctr" defTabSz="711200">
            <a:lnSpc>
              <a:spcPct val="90000"/>
            </a:lnSpc>
            <a:spcBef>
              <a:spcPct val="0"/>
            </a:spcBef>
            <a:spcAft>
              <a:spcPct val="35000"/>
            </a:spcAft>
            <a:buNone/>
          </a:pPr>
          <a:r>
            <a:rPr lang="hr-HR" sz="1600" kern="1200" dirty="0"/>
            <a:t>zamjenik voditelja/ član (1)</a:t>
          </a:r>
        </a:p>
        <a:p>
          <a:pPr marL="0" lvl="0" indent="0" algn="ctr" defTabSz="711200">
            <a:lnSpc>
              <a:spcPct val="90000"/>
            </a:lnSpc>
            <a:spcBef>
              <a:spcPct val="0"/>
            </a:spcBef>
            <a:spcAft>
              <a:spcPct val="35000"/>
            </a:spcAft>
            <a:buNone/>
          </a:pPr>
          <a:r>
            <a:rPr lang="hr-HR" sz="1600" kern="1200" dirty="0"/>
            <a:t>članovi (7)</a:t>
          </a:r>
        </a:p>
      </dsp:txBody>
      <dsp:txXfrm>
        <a:off x="5513252" y="2799716"/>
        <a:ext cx="3294242" cy="1907983"/>
      </dsp:txXfrm>
    </dsp:sp>
    <dsp:sp modelId="{7A7D79DB-83F1-4410-82AF-0922AECE6CBE}">
      <dsp:nvSpPr>
        <dsp:cNvPr id="0" name=""/>
        <dsp:cNvSpPr/>
      </dsp:nvSpPr>
      <dsp:spPr>
        <a:xfrm>
          <a:off x="8315130" y="4230465"/>
          <a:ext cx="792140" cy="568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80" tIns="23495" rIns="93980" bIns="23495" numCol="1" spcCol="1270" anchor="ctr" anchorCtr="0">
          <a:noAutofit/>
        </a:bodyPr>
        <a:lstStyle/>
        <a:p>
          <a:pPr marL="0" lvl="0" indent="0" algn="ctr" defTabSz="1644650">
            <a:lnSpc>
              <a:spcPct val="90000"/>
            </a:lnSpc>
            <a:spcBef>
              <a:spcPct val="0"/>
            </a:spcBef>
            <a:spcAft>
              <a:spcPct val="35000"/>
            </a:spcAft>
            <a:buNone/>
          </a:pPr>
          <a:r>
            <a:rPr lang="hr-HR" sz="3700" kern="1200" dirty="0"/>
            <a:t>9</a:t>
          </a:r>
        </a:p>
      </dsp:txBody>
      <dsp:txXfrm>
        <a:off x="8315130" y="4230465"/>
        <a:ext cx="792140" cy="56853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BA072B-BBB8-45A8-9E5C-7815F051BCA9}"/>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75E55D0-EE91-41C1-8DF4-3197ED278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98EA6155-C737-4453-AF3C-88903C2D24B4}"/>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5" name="Rezervirano mjesto podnožja 4">
            <a:extLst>
              <a:ext uri="{FF2B5EF4-FFF2-40B4-BE49-F238E27FC236}">
                <a16:creationId xmlns:a16="http://schemas.microsoft.com/office/drawing/2014/main" id="{9777D203-06CD-4CAA-B009-3F99C3AD39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14EA300-D1BD-4602-B0B3-F3ACEF3F035D}"/>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174297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E373D-63B9-498C-9E04-EA4B4AA5B25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321995A4-CE1F-4C96-866F-A23E12A0667E}"/>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E2151E3F-AB89-425A-8D1B-4FBD0FC7C4FE}"/>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5" name="Rezervirano mjesto podnožja 4">
            <a:extLst>
              <a:ext uri="{FF2B5EF4-FFF2-40B4-BE49-F238E27FC236}">
                <a16:creationId xmlns:a16="http://schemas.microsoft.com/office/drawing/2014/main" id="{0E5A4136-CBBB-4CFE-9B1C-5580C48ACE4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DE7D674-D893-4C1B-9A1E-6A1B98ADD326}"/>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321284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53C39D2D-5C9D-4873-8855-973E24DAD510}"/>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3BB2930A-734D-4D98-822E-83976FD2F0D5}"/>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A3DF577-46F2-4433-A462-BFADB849BB54}"/>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5" name="Rezervirano mjesto podnožja 4">
            <a:extLst>
              <a:ext uri="{FF2B5EF4-FFF2-40B4-BE49-F238E27FC236}">
                <a16:creationId xmlns:a16="http://schemas.microsoft.com/office/drawing/2014/main" id="{8D77FDCD-DDF4-4DE7-99F2-C7CF3E0FF6D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30E7BD8-53A6-460E-89F8-0BB4A1E32428}"/>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141856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03A72F-A4CC-462D-BA37-107024D40D70}"/>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E9882D0-0680-4C29-8F60-9C2C14E7C7CA}"/>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483F205-C593-4114-8598-8EB04663C686}"/>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5" name="Rezervirano mjesto podnožja 4">
            <a:extLst>
              <a:ext uri="{FF2B5EF4-FFF2-40B4-BE49-F238E27FC236}">
                <a16:creationId xmlns:a16="http://schemas.microsoft.com/office/drawing/2014/main" id="{DD866FF4-4823-4728-98EF-EAD400111A3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0AFDE36-1E99-41D4-8796-BACF8596E823}"/>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398171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3B6CCF-A7B1-4F19-ACB6-F0D8A347DF70}"/>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A30E9AB5-B646-4FCF-A9B4-7637F8A03A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42804D9B-51A2-4146-BA8F-BC9399D7973E}"/>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5" name="Rezervirano mjesto podnožja 4">
            <a:extLst>
              <a:ext uri="{FF2B5EF4-FFF2-40B4-BE49-F238E27FC236}">
                <a16:creationId xmlns:a16="http://schemas.microsoft.com/office/drawing/2014/main" id="{F2DF872F-9074-454C-B90E-1FD726EC8C5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D2EDB27-CCAB-44D4-8694-27F65CF0C0B6}"/>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312766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2F89B5-CD24-454D-998C-15658F624CC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AD08123B-F3EC-4BE5-BC8B-6EAF80B85B2F}"/>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63EE8583-50F9-49C8-83A6-2D5C55AAA335}"/>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9D73F10C-7465-4138-B3DD-B201F5D2D0A6}"/>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6" name="Rezervirano mjesto podnožja 5">
            <a:extLst>
              <a:ext uri="{FF2B5EF4-FFF2-40B4-BE49-F238E27FC236}">
                <a16:creationId xmlns:a16="http://schemas.microsoft.com/office/drawing/2014/main" id="{2592D4FF-A958-416F-94E5-00AE3C6588D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5B75CD84-EAF0-4CD0-BB3E-14BFC4C83D6E}"/>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33193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121CBD-1429-4D4A-AC24-3AE04A114C2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A4FAA9B-F1BA-423B-98A0-084F11360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C4DA5058-E5CA-4C64-A829-2F7959A3185D}"/>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C5B903D8-9741-4658-B69F-E16DB5521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7B6624D3-A029-4A0C-9D17-9CC3188AA3FE}"/>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704F33B4-1145-4E47-AF51-8059D139FC29}"/>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8" name="Rezervirano mjesto podnožja 7">
            <a:extLst>
              <a:ext uri="{FF2B5EF4-FFF2-40B4-BE49-F238E27FC236}">
                <a16:creationId xmlns:a16="http://schemas.microsoft.com/office/drawing/2014/main" id="{83BE19A2-35C5-4608-AB43-A1BA9B252764}"/>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E9322D1A-4356-43B0-9861-7C0F5B2A5C58}"/>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8251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81231B-97A0-4399-B1EC-8B580D0C406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91711724-7E37-45EC-9472-85186E67F450}"/>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4" name="Rezervirano mjesto podnožja 3">
            <a:extLst>
              <a:ext uri="{FF2B5EF4-FFF2-40B4-BE49-F238E27FC236}">
                <a16:creationId xmlns:a16="http://schemas.microsoft.com/office/drawing/2014/main" id="{C939EC19-C14D-4D53-B8AC-C5E43AB0C592}"/>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CA0569AD-1393-4299-B172-9D74E081E917}"/>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240334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E6919F01-377F-4562-81B9-9E8101765AE6}"/>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3" name="Rezervirano mjesto podnožja 2">
            <a:extLst>
              <a:ext uri="{FF2B5EF4-FFF2-40B4-BE49-F238E27FC236}">
                <a16:creationId xmlns:a16="http://schemas.microsoft.com/office/drawing/2014/main" id="{9FEBCF03-A7C5-45C3-96FA-BE7E6E5A5EF8}"/>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8E14A1F8-F8E2-486B-9E2D-68A7434FF779}"/>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340957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D8D42A-4D12-4B2C-BC14-147E31FE2BD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17C49FC-1ED5-4E5A-ADBD-74E693884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BD3BD0F9-5F89-4744-95C4-28B093387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897A704D-6C1B-4D5A-AFEE-42643CB690B6}"/>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6" name="Rezervirano mjesto podnožja 5">
            <a:extLst>
              <a:ext uri="{FF2B5EF4-FFF2-40B4-BE49-F238E27FC236}">
                <a16:creationId xmlns:a16="http://schemas.microsoft.com/office/drawing/2014/main" id="{1DA64B90-216D-4A0F-A4FB-5139D32695E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0E11708-835C-46B5-9DEE-19BC140DD7A1}"/>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207060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2BC761-14D5-4C67-8D04-EC33FAA5453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A3DDAA89-5086-4653-A711-4B7C83B24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C93B327D-906C-4A1A-A613-29B01DF6D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F3B75D3A-C268-44AC-BF08-9387DBA1FD50}"/>
              </a:ext>
            </a:extLst>
          </p:cNvPr>
          <p:cNvSpPr>
            <a:spLocks noGrp="1"/>
          </p:cNvSpPr>
          <p:nvPr>
            <p:ph type="dt" sz="half" idx="10"/>
          </p:nvPr>
        </p:nvSpPr>
        <p:spPr/>
        <p:txBody>
          <a:bodyPr/>
          <a:lstStyle/>
          <a:p>
            <a:fld id="{974EAAFF-39CD-4C1D-B436-01D0B586AF5C}" type="datetimeFigureOut">
              <a:rPr lang="hr-HR" smtClean="0"/>
              <a:pPr/>
              <a:t>28.7.2022.</a:t>
            </a:fld>
            <a:endParaRPr lang="hr-HR"/>
          </a:p>
        </p:txBody>
      </p:sp>
      <p:sp>
        <p:nvSpPr>
          <p:cNvPr id="6" name="Rezervirano mjesto podnožja 5">
            <a:extLst>
              <a:ext uri="{FF2B5EF4-FFF2-40B4-BE49-F238E27FC236}">
                <a16:creationId xmlns:a16="http://schemas.microsoft.com/office/drawing/2014/main" id="{D31D725A-E934-49E6-B2C6-0651471B45C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7D20D5FD-809A-4898-BF31-507E231CDB58}"/>
              </a:ext>
            </a:extLst>
          </p:cNvPr>
          <p:cNvSpPr>
            <a:spLocks noGrp="1"/>
          </p:cNvSpPr>
          <p:nvPr>
            <p:ph type="sldNum" sz="quarter" idx="12"/>
          </p:nvPr>
        </p:nvSpPr>
        <p:spPr/>
        <p:txBody>
          <a:bodyPr/>
          <a:lstStyle/>
          <a:p>
            <a:fld id="{176FEA4A-18DC-4685-AB3C-87E0C132C09B}" type="slidenum">
              <a:rPr lang="hr-HR" smtClean="0"/>
              <a:pPr/>
              <a:t>‹#›</a:t>
            </a:fld>
            <a:endParaRPr lang="hr-HR"/>
          </a:p>
        </p:txBody>
      </p:sp>
    </p:spTree>
    <p:extLst>
      <p:ext uri="{BB962C8B-B14F-4D97-AF65-F5344CB8AC3E}">
        <p14:creationId xmlns:p14="http://schemas.microsoft.com/office/powerpoint/2010/main" val="216992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CBC37508-F566-46D0-A273-D2E5D4A21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9055276B-962A-4055-A409-AB0C02648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6A5CD39-E6D5-477A-8A21-D98D71F5B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EAAFF-39CD-4C1D-B436-01D0B586AF5C}" type="datetimeFigureOut">
              <a:rPr lang="hr-HR" smtClean="0"/>
              <a:pPr/>
              <a:t>28.7.2022.</a:t>
            </a:fld>
            <a:endParaRPr lang="hr-HR"/>
          </a:p>
        </p:txBody>
      </p:sp>
      <p:sp>
        <p:nvSpPr>
          <p:cNvPr id="5" name="Rezervirano mjesto podnožja 4">
            <a:extLst>
              <a:ext uri="{FF2B5EF4-FFF2-40B4-BE49-F238E27FC236}">
                <a16:creationId xmlns:a16="http://schemas.microsoft.com/office/drawing/2014/main" id="{E58C6A34-B3D0-40F0-B81F-EA84A5CE6E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72FD2187-BC75-4CAF-BDCF-96B677EB3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FEA4A-18DC-4685-AB3C-87E0C132C09B}" type="slidenum">
              <a:rPr lang="hr-HR" smtClean="0"/>
              <a:pPr/>
              <a:t>‹#›</a:t>
            </a:fld>
            <a:endParaRPr lang="hr-HR"/>
          </a:p>
        </p:txBody>
      </p:sp>
    </p:spTree>
    <p:extLst>
      <p:ext uri="{BB962C8B-B14F-4D97-AF65-F5344CB8AC3E}">
        <p14:creationId xmlns:p14="http://schemas.microsoft.com/office/powerpoint/2010/main" val="34541799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B1E3044D-AD17-4052-A453-8AA654EFA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zervirano mjesto sadržaja 2">
            <a:extLst>
              <a:ext uri="{FF2B5EF4-FFF2-40B4-BE49-F238E27FC236}">
                <a16:creationId xmlns:a16="http://schemas.microsoft.com/office/drawing/2014/main" id="{D7AD2979-94D9-47BF-890F-FA0D106F20D4}"/>
              </a:ext>
            </a:extLst>
          </p:cNvPr>
          <p:cNvSpPr txBox="1">
            <a:spLocks/>
          </p:cNvSpPr>
          <p:nvPr/>
        </p:nvSpPr>
        <p:spPr>
          <a:xfrm>
            <a:off x="7856388" y="975365"/>
            <a:ext cx="3847882" cy="16919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hr-HR" sz="4800" dirty="0">
                <a:solidFill>
                  <a:srgbClr val="FFFFFF"/>
                </a:solidFill>
                <a:latin typeface="+mj-lt"/>
                <a:ea typeface="+mj-ea"/>
                <a:cs typeface="+mj-cs"/>
              </a:rPr>
              <a:t>OPĆINA</a:t>
            </a:r>
            <a:r>
              <a:rPr lang="en-US" sz="4800" dirty="0">
                <a:solidFill>
                  <a:srgbClr val="FFFFFF"/>
                </a:solidFill>
                <a:latin typeface="+mj-lt"/>
                <a:ea typeface="+mj-ea"/>
                <a:cs typeface="+mj-cs"/>
              </a:rPr>
              <a:t> </a:t>
            </a:r>
            <a:r>
              <a:rPr lang="hr-HR" sz="4800" dirty="0">
                <a:solidFill>
                  <a:srgbClr val="FFFFFF"/>
                </a:solidFill>
                <a:latin typeface="+mj-lt"/>
                <a:ea typeface="+mj-ea"/>
                <a:cs typeface="+mj-cs"/>
              </a:rPr>
              <a:t>SIKIREVCI</a:t>
            </a:r>
            <a:endParaRPr lang="en-US" sz="4800" dirty="0">
              <a:solidFill>
                <a:srgbClr val="FFFFFF"/>
              </a:solidFill>
              <a:latin typeface="+mj-lt"/>
              <a:ea typeface="+mj-ea"/>
              <a:cs typeface="+mj-cs"/>
            </a:endParaRPr>
          </a:p>
        </p:txBody>
      </p:sp>
      <p:sp>
        <p:nvSpPr>
          <p:cNvPr id="73"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a:solidFill>
              <a:srgbClr val="BF70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BF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BF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a:solidFill>
              <a:srgbClr val="BF70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7">
            <a:extLst>
              <a:ext uri="{FF2B5EF4-FFF2-40B4-BE49-F238E27FC236}">
                <a16:creationId xmlns:a16="http://schemas.microsoft.com/office/drawing/2014/main" id="{36AB3693-C46B-4F7B-89CD-57F4A52C2874}"/>
              </a:ext>
            </a:extLst>
          </p:cNvPr>
          <p:cNvPicPr/>
          <p:nvPr/>
        </p:nvPicPr>
        <p:blipFill>
          <a:blip r:embed="rId2" cstate="screen"/>
          <a:srcRect r="28430"/>
          <a:stretch>
            <a:fillRect/>
          </a:stretch>
        </p:blipFill>
        <p:spPr bwMode="auto">
          <a:xfrm>
            <a:off x="3858847" y="4501566"/>
            <a:ext cx="2375236" cy="531001"/>
          </a:xfrm>
          <a:prstGeom prst="rect">
            <a:avLst/>
          </a:prstGeom>
          <a:noFill/>
          <a:scene3d>
            <a:camera prst="perspectiveBelow"/>
            <a:lightRig rig="threePt" dir="t"/>
          </a:scene3d>
        </p:spPr>
      </p:pic>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7856389" y="3038478"/>
            <a:ext cx="3795142" cy="2843844"/>
          </a:xfrm>
        </p:spPr>
        <p:txBody>
          <a:bodyPr vert="horz" lIns="91440" tIns="45720" rIns="91440" bIns="45720" rtlCol="0" anchor="ctr">
            <a:normAutofit/>
          </a:bodyPr>
          <a:lstStyle/>
          <a:p>
            <a:pPr marL="0" indent="0">
              <a:buNone/>
            </a:pPr>
            <a:r>
              <a:rPr lang="en-US" sz="3200" dirty="0">
                <a:solidFill>
                  <a:srgbClr val="FFFFFF"/>
                </a:solidFill>
              </a:rPr>
              <a:t>PROCJENA RIZIKA OD VELIKIH NESR</a:t>
            </a:r>
            <a:r>
              <a:rPr lang="hr-HR" sz="3200" dirty="0">
                <a:solidFill>
                  <a:srgbClr val="FFFFFF"/>
                </a:solidFill>
              </a:rPr>
              <a:t>EĆA</a:t>
            </a:r>
            <a:r>
              <a:rPr lang="en-US" sz="1800" dirty="0">
                <a:solidFill>
                  <a:srgbClr val="FFFFFF"/>
                </a:solidFill>
              </a:rPr>
              <a:t> </a:t>
            </a:r>
          </a:p>
        </p:txBody>
      </p:sp>
      <p:sp>
        <p:nvSpPr>
          <p:cNvPr id="81" name="Rectangle: Top Corners Rounded 80">
            <a:extLst>
              <a:ext uri="{FF2B5EF4-FFF2-40B4-BE49-F238E27FC236}">
                <a16:creationId xmlns:a16="http://schemas.microsoft.com/office/drawing/2014/main" id="{2854001E-6E9D-464A-9B65-A4012F7B3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3" name="Straight Connector 82">
            <a:extLst>
              <a:ext uri="{FF2B5EF4-FFF2-40B4-BE49-F238E27FC236}">
                <a16:creationId xmlns:a16="http://schemas.microsoft.com/office/drawing/2014/main" id="{62C9802A-EFBD-41D4-894F-AFD985DBA5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pic>
        <p:nvPicPr>
          <p:cNvPr id="33794" name="Picture 2" descr="[Sikirevci]">
            <a:extLst>
              <a:ext uri="{FF2B5EF4-FFF2-40B4-BE49-F238E27FC236}">
                <a16:creationId xmlns:a16="http://schemas.microsoft.com/office/drawing/2014/main" id="{FF5D5EBC-63D3-4219-B969-4217DB325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903" y="635057"/>
            <a:ext cx="2003924" cy="261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6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93989" y="85344"/>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KRITERIJI ZA PROCJENU UTJECAJA PRIJETNJI NA KATEGORIJU DRUŠTVENIH VRIJEDNOSTI</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36334789-63F3-42D7-9990-8F8DD0F1A2D1}"/>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6" name="Rectangle 1">
            <a:extLst>
              <a:ext uri="{FF2B5EF4-FFF2-40B4-BE49-F238E27FC236}">
                <a16:creationId xmlns:a16="http://schemas.microsoft.com/office/drawing/2014/main" id="{F0882C6C-D94A-4DE2-945F-0CEF9D4300B5}"/>
              </a:ext>
            </a:extLst>
          </p:cNvPr>
          <p:cNvSpPr>
            <a:spLocks noChangeArrowheads="1"/>
          </p:cNvSpPr>
          <p:nvPr/>
        </p:nvSpPr>
        <p:spPr bwMode="auto">
          <a:xfrm>
            <a:off x="893989" y="840747"/>
            <a:ext cx="781853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Pct val="100000"/>
              <a:tabLst>
                <a:tab pos="228600" algn="l"/>
                <a:tab pos="449263" algn="l"/>
              </a:tabLst>
            </a:pPr>
            <a:endParaRPr kumimoji="0" lang="hr-HR" altLang="zh-CN" sz="2000" b="0" i="0" u="none" strike="noStrike" cap="none" normalizeH="0" baseline="0" dirty="0">
              <a:ln>
                <a:noFill/>
              </a:ln>
              <a:solidFill>
                <a:schemeClr val="tx1"/>
              </a:solidFill>
              <a:effectLst/>
            </a:endParaRPr>
          </a:p>
          <a:p>
            <a:pPr lvl="0"/>
            <a:r>
              <a:rPr lang="hr-HR" b="1" i="1" dirty="0"/>
              <a:t>Kriteriji za ocjenu prijetnji – kategorija gospodarstvo</a:t>
            </a:r>
            <a:endParaRPr kumimoji="0" lang="hr-HR" altLang="zh-CN" sz="20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ica 6">
            <a:extLst>
              <a:ext uri="{FF2B5EF4-FFF2-40B4-BE49-F238E27FC236}">
                <a16:creationId xmlns:a16="http://schemas.microsoft.com/office/drawing/2014/main" id="{3C2AE00D-BB66-429A-9435-5AD360C2AB5F}"/>
              </a:ext>
            </a:extLst>
          </p:cNvPr>
          <p:cNvGraphicFramePr>
            <a:graphicFrameLocks noGrp="1"/>
          </p:cNvGraphicFramePr>
          <p:nvPr>
            <p:extLst>
              <p:ext uri="{D42A27DB-BD31-4B8C-83A1-F6EECF244321}">
                <p14:modId xmlns:p14="http://schemas.microsoft.com/office/powerpoint/2010/main" val="4074580913"/>
              </p:ext>
            </p:extLst>
          </p:nvPr>
        </p:nvGraphicFramePr>
        <p:xfrm>
          <a:off x="893989" y="1687132"/>
          <a:ext cx="9416200" cy="4490234"/>
        </p:xfrm>
        <a:graphic>
          <a:graphicData uri="http://schemas.openxmlformats.org/drawingml/2006/table">
            <a:tbl>
              <a:tblPr firstRow="1" firstCol="1" bandRow="1">
                <a:tableStyleId>{5C22544A-7EE6-4342-B048-85BDC9FD1C3A}</a:tableStyleId>
              </a:tblPr>
              <a:tblGrid>
                <a:gridCol w="1179510">
                  <a:extLst>
                    <a:ext uri="{9D8B030D-6E8A-4147-A177-3AD203B41FA5}">
                      <a16:colId xmlns:a16="http://schemas.microsoft.com/office/drawing/2014/main" val="3971427227"/>
                    </a:ext>
                  </a:extLst>
                </a:gridCol>
                <a:gridCol w="1120462">
                  <a:extLst>
                    <a:ext uri="{9D8B030D-6E8A-4147-A177-3AD203B41FA5}">
                      <a16:colId xmlns:a16="http://schemas.microsoft.com/office/drawing/2014/main" val="2143016735"/>
                    </a:ext>
                  </a:extLst>
                </a:gridCol>
                <a:gridCol w="1719865">
                  <a:extLst>
                    <a:ext uri="{9D8B030D-6E8A-4147-A177-3AD203B41FA5}">
                      <a16:colId xmlns:a16="http://schemas.microsoft.com/office/drawing/2014/main" val="657401720"/>
                    </a:ext>
                  </a:extLst>
                </a:gridCol>
                <a:gridCol w="5396363">
                  <a:extLst>
                    <a:ext uri="{9D8B030D-6E8A-4147-A177-3AD203B41FA5}">
                      <a16:colId xmlns:a16="http://schemas.microsoft.com/office/drawing/2014/main" val="740049354"/>
                    </a:ext>
                  </a:extLst>
                </a:gridCol>
              </a:tblGrid>
              <a:tr h="483912">
                <a:tc gridSpan="4">
                  <a:txBody>
                    <a:bodyPr/>
                    <a:lstStyle/>
                    <a:p>
                      <a:pPr algn="ctr">
                        <a:lnSpc>
                          <a:spcPct val="107000"/>
                        </a:lnSpc>
                        <a:spcAft>
                          <a:spcPts val="0"/>
                        </a:spcAft>
                      </a:pPr>
                      <a:r>
                        <a:rPr lang="hr-HR" sz="1800" dirty="0">
                          <a:effectLst/>
                        </a:rPr>
                        <a:t>gospodarstvo</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1609830"/>
                  </a:ext>
                </a:extLst>
              </a:tr>
              <a:tr h="1496697">
                <a:tc>
                  <a:txBody>
                    <a:bodyPr/>
                    <a:lstStyle/>
                    <a:p>
                      <a:pPr algn="ctr">
                        <a:lnSpc>
                          <a:spcPct val="107000"/>
                        </a:lnSpc>
                        <a:spcAft>
                          <a:spcPts val="0"/>
                        </a:spcAft>
                      </a:pPr>
                      <a:r>
                        <a:rPr lang="hr-HR" sz="1800">
                          <a:effectLst/>
                        </a:rPr>
                        <a:t>Kategorija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rPr>
                        <a:t>Posljedice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Kriterij – štete u % proračuna JLP(R)S</a:t>
                      </a:r>
                    </a:p>
                  </a:txBody>
                  <a:tcPr marL="68580" marR="68580" marT="0" marB="0" anchor="ctr"/>
                </a:tc>
                <a:tc>
                  <a:txBody>
                    <a:bodyPr/>
                    <a:lstStyle/>
                    <a:p>
                      <a:pPr algn="ctr">
                        <a:lnSpc>
                          <a:spcPct val="107000"/>
                        </a:lnSpc>
                        <a:spcAft>
                          <a:spcPts val="0"/>
                        </a:spcAft>
                      </a:pPr>
                      <a:r>
                        <a:rPr lang="hr-HR" sz="1800">
                          <a:effectLst/>
                        </a:rPr>
                        <a:t>Napomena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4554756"/>
                  </a:ext>
                </a:extLst>
              </a:tr>
              <a:tr h="483912">
                <a:tc>
                  <a:txBody>
                    <a:bodyPr/>
                    <a:lstStyle/>
                    <a:p>
                      <a:pPr>
                        <a:lnSpc>
                          <a:spcPct val="107000"/>
                        </a:lnSpc>
                        <a:spcAft>
                          <a:spcPts val="0"/>
                        </a:spcAft>
                      </a:pPr>
                      <a:r>
                        <a:rPr lang="hr-HR" sz="1800" dirty="0">
                          <a:effectLst/>
                        </a:rPr>
                        <a:t>1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nSpc>
                          <a:spcPct val="107000"/>
                        </a:lnSpc>
                        <a:spcAft>
                          <a:spcPts val="0"/>
                        </a:spcAft>
                      </a:pPr>
                      <a:r>
                        <a:rPr lang="hr-HR" sz="1800" dirty="0">
                          <a:effectLst/>
                        </a:rPr>
                        <a:t>Neznatne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&lt;1%</a:t>
                      </a:r>
                    </a:p>
                  </a:txBody>
                  <a:tcPr marL="68580" marR="68580" marT="0" marB="0" anchor="ctr"/>
                </a:tc>
                <a:tc rowSpan="5">
                  <a:txBody>
                    <a:bodyPr/>
                    <a:lstStyle/>
                    <a:p>
                      <a:pPr algn="just">
                        <a:lnSpc>
                          <a:spcPct val="107000"/>
                        </a:lnSpc>
                        <a:spcAft>
                          <a:spcPts val="0"/>
                        </a:spcAft>
                      </a:pPr>
                      <a:r>
                        <a:rPr lang="hr-HR" sz="1800" kern="1200" dirty="0">
                          <a:solidFill>
                            <a:schemeClr val="dk1"/>
                          </a:solidFill>
                          <a:effectLst/>
                          <a:latin typeface="+mn-lt"/>
                          <a:ea typeface="+mn-ea"/>
                          <a:cs typeface="+mn-cs"/>
                        </a:rPr>
                        <a:t>Iz podataka o ukupnoj šteti koje je prouzročila velika nesreća ili je realno može prouzročiti (navedeni izvori podataka). Vrijednost ugroženih (neposredno ugroženih) pokretnina i nekretnina određuje se prema podatcima dobivenih iz Smjernica za izradu procjene rizika za područje </a:t>
                      </a:r>
                      <a:r>
                        <a:rPr lang="hr-HR" sz="1800" b="1" dirty="0"/>
                        <a:t> </a:t>
                      </a:r>
                      <a:r>
                        <a:rPr lang="hr-HR" sz="1800" b="0" dirty="0"/>
                        <a:t>Brodsko-Posavske</a:t>
                      </a:r>
                      <a:r>
                        <a:rPr lang="hr-HR" sz="1800" b="0" baseline="0" dirty="0"/>
                        <a:t> županije.</a:t>
                      </a:r>
                      <a:endParaRPr lang="hr-H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2677023"/>
                  </a:ext>
                </a:extLst>
              </a:tr>
              <a:tr h="483912">
                <a:tc>
                  <a:txBody>
                    <a:bodyPr/>
                    <a:lstStyle/>
                    <a:p>
                      <a:pPr>
                        <a:lnSpc>
                          <a:spcPct val="107000"/>
                        </a:lnSpc>
                        <a:spcAft>
                          <a:spcPts val="0"/>
                        </a:spcAft>
                      </a:pPr>
                      <a:r>
                        <a:rPr lang="hr-HR" sz="1800">
                          <a:effectLst/>
                        </a:rPr>
                        <a:t>2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nSpc>
                          <a:spcPct val="107000"/>
                        </a:lnSpc>
                        <a:spcAft>
                          <a:spcPts val="0"/>
                        </a:spcAft>
                      </a:pPr>
                      <a:r>
                        <a:rPr lang="hr-HR" sz="1800" dirty="0">
                          <a:effectLst/>
                        </a:rPr>
                        <a:t>Malene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1 – 5%</a:t>
                      </a:r>
                    </a:p>
                  </a:txBody>
                  <a:tcPr marL="68580" marR="68580" marT="0" marB="0" anchor="ctr"/>
                </a:tc>
                <a:tc vMerge="1">
                  <a:txBody>
                    <a:bodyPr/>
                    <a:lstStyle/>
                    <a:p>
                      <a:endParaRPr lang="hr-HR"/>
                    </a:p>
                  </a:txBody>
                  <a:tcPr/>
                </a:tc>
                <a:extLst>
                  <a:ext uri="{0D108BD9-81ED-4DB2-BD59-A6C34878D82A}">
                    <a16:rowId xmlns:a16="http://schemas.microsoft.com/office/drawing/2014/main" val="494039219"/>
                  </a:ext>
                </a:extLst>
              </a:tr>
              <a:tr h="483912">
                <a:tc>
                  <a:txBody>
                    <a:bodyPr/>
                    <a:lstStyle/>
                    <a:p>
                      <a:pPr>
                        <a:lnSpc>
                          <a:spcPct val="107000"/>
                        </a:lnSpc>
                        <a:spcAft>
                          <a:spcPts val="0"/>
                        </a:spcAft>
                      </a:pPr>
                      <a:r>
                        <a:rPr lang="hr-HR" sz="1800">
                          <a:effectLst/>
                        </a:rPr>
                        <a:t>3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nSpc>
                          <a:spcPct val="107000"/>
                        </a:lnSpc>
                        <a:spcAft>
                          <a:spcPts val="0"/>
                        </a:spcAft>
                      </a:pPr>
                      <a:r>
                        <a:rPr lang="hr-HR" sz="1800" dirty="0">
                          <a:effectLst/>
                        </a:rPr>
                        <a:t>Umjerene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7000"/>
                        </a:lnSpc>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5 – 15%</a:t>
                      </a:r>
                    </a:p>
                  </a:txBody>
                  <a:tcPr marL="68580" marR="68580" marT="0" marB="0" anchor="ctr"/>
                </a:tc>
                <a:tc vMerge="1">
                  <a:txBody>
                    <a:bodyPr/>
                    <a:lstStyle/>
                    <a:p>
                      <a:endParaRPr lang="hr-HR"/>
                    </a:p>
                  </a:txBody>
                  <a:tcPr/>
                </a:tc>
                <a:extLst>
                  <a:ext uri="{0D108BD9-81ED-4DB2-BD59-A6C34878D82A}">
                    <a16:rowId xmlns:a16="http://schemas.microsoft.com/office/drawing/2014/main" val="1637690891"/>
                  </a:ext>
                </a:extLst>
              </a:tr>
              <a:tr h="483912">
                <a:tc>
                  <a:txBody>
                    <a:bodyPr/>
                    <a:lstStyle/>
                    <a:p>
                      <a:pPr>
                        <a:lnSpc>
                          <a:spcPct val="107000"/>
                        </a:lnSpc>
                        <a:spcAft>
                          <a:spcPts val="0"/>
                        </a:spcAft>
                      </a:pPr>
                      <a:r>
                        <a:rPr lang="hr-HR" sz="1800">
                          <a:effectLst/>
                        </a:rPr>
                        <a:t>4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nSpc>
                          <a:spcPct val="107000"/>
                        </a:lnSpc>
                        <a:spcAft>
                          <a:spcPts val="0"/>
                        </a:spcAft>
                      </a:pPr>
                      <a:r>
                        <a:rPr lang="hr-HR" sz="1800" dirty="0">
                          <a:effectLst/>
                        </a:rPr>
                        <a:t>Značajne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07000"/>
                        </a:lnSpc>
                        <a:spcAft>
                          <a:spcPts val="0"/>
                        </a:spcAft>
                      </a:pPr>
                      <a:r>
                        <a:rPr lang="hr-HR" sz="1800">
                          <a:effectLst/>
                          <a:latin typeface="Calibri" panose="020F0502020204030204" pitchFamily="34" charset="0"/>
                          <a:ea typeface="Calibri" panose="020F0502020204030204" pitchFamily="34" charset="0"/>
                          <a:cs typeface="Times New Roman" panose="02020603050405020304" pitchFamily="18" charset="0"/>
                        </a:rPr>
                        <a:t>15 – 25%</a:t>
                      </a:r>
                    </a:p>
                  </a:txBody>
                  <a:tcPr marL="68580" marR="68580" marT="0" marB="0" anchor="ctr"/>
                </a:tc>
                <a:tc vMerge="1">
                  <a:txBody>
                    <a:bodyPr/>
                    <a:lstStyle/>
                    <a:p>
                      <a:endParaRPr lang="hr-HR"/>
                    </a:p>
                  </a:txBody>
                  <a:tcPr/>
                </a:tc>
                <a:extLst>
                  <a:ext uri="{0D108BD9-81ED-4DB2-BD59-A6C34878D82A}">
                    <a16:rowId xmlns:a16="http://schemas.microsoft.com/office/drawing/2014/main" val="4111438901"/>
                  </a:ext>
                </a:extLst>
              </a:tr>
              <a:tr h="552713">
                <a:tc>
                  <a:txBody>
                    <a:bodyPr/>
                    <a:lstStyle/>
                    <a:p>
                      <a:pPr>
                        <a:lnSpc>
                          <a:spcPct val="107000"/>
                        </a:lnSpc>
                        <a:spcAft>
                          <a:spcPts val="0"/>
                        </a:spcAft>
                      </a:pPr>
                      <a:r>
                        <a:rPr lang="hr-HR" sz="1800">
                          <a:effectLst/>
                        </a:rPr>
                        <a:t>5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nSpc>
                          <a:spcPct val="107000"/>
                        </a:lnSpc>
                        <a:spcAft>
                          <a:spcPts val="0"/>
                        </a:spcAft>
                      </a:pPr>
                      <a:r>
                        <a:rPr lang="hr-HR" sz="1800" dirty="0">
                          <a:effectLst/>
                        </a:rPr>
                        <a:t>Katastrofalne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&gt;25%</a:t>
                      </a:r>
                    </a:p>
                  </a:txBody>
                  <a:tcPr marL="68580" marR="68580" marT="0" marB="0" anchor="ctr"/>
                </a:tc>
                <a:tc vMerge="1">
                  <a:txBody>
                    <a:bodyPr/>
                    <a:lstStyle/>
                    <a:p>
                      <a:endParaRPr lang="hr-HR" dirty="0"/>
                    </a:p>
                  </a:txBody>
                  <a:tcPr/>
                </a:tc>
                <a:extLst>
                  <a:ext uri="{0D108BD9-81ED-4DB2-BD59-A6C34878D82A}">
                    <a16:rowId xmlns:a16="http://schemas.microsoft.com/office/drawing/2014/main" val="1731725431"/>
                  </a:ext>
                </a:extLst>
              </a:tr>
            </a:tbl>
          </a:graphicData>
        </a:graphic>
      </p:graphicFrame>
      <p:pic>
        <p:nvPicPr>
          <p:cNvPr id="11" name="Picture 2" descr="[Sikirevci]">
            <a:extLst>
              <a:ext uri="{FF2B5EF4-FFF2-40B4-BE49-F238E27FC236}">
                <a16:creationId xmlns:a16="http://schemas.microsoft.com/office/drawing/2014/main" id="{C552073F-6BFA-41EB-A0D0-DF386DC20A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9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93989" y="85344"/>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KRITERIJI ZA PROCJENU UTJECAJA PRIJETNJI NA KATEGORIJU DRUŠTVENIH VRIJEDNOSTI</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36334789-63F3-42D7-9990-8F8DD0F1A2D1}"/>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6" name="Rectangle 1">
            <a:extLst>
              <a:ext uri="{FF2B5EF4-FFF2-40B4-BE49-F238E27FC236}">
                <a16:creationId xmlns:a16="http://schemas.microsoft.com/office/drawing/2014/main" id="{F0882C6C-D94A-4DE2-945F-0CEF9D4300B5}"/>
              </a:ext>
            </a:extLst>
          </p:cNvPr>
          <p:cNvSpPr>
            <a:spLocks noChangeArrowheads="1"/>
          </p:cNvSpPr>
          <p:nvPr/>
        </p:nvSpPr>
        <p:spPr bwMode="auto">
          <a:xfrm>
            <a:off x="893988" y="702247"/>
            <a:ext cx="94161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Pct val="100000"/>
              <a:tabLst>
                <a:tab pos="228600" algn="l"/>
                <a:tab pos="449263" algn="l"/>
              </a:tabLst>
            </a:pPr>
            <a:endParaRPr kumimoji="0" lang="hr-HR" altLang="zh-CN" sz="2000" b="0" i="0" u="none" strike="noStrike" cap="none" normalizeH="0" baseline="0" dirty="0">
              <a:ln>
                <a:noFill/>
              </a:ln>
              <a:solidFill>
                <a:schemeClr val="tx1"/>
              </a:solidFill>
              <a:effectLst/>
            </a:endParaRPr>
          </a:p>
          <a:p>
            <a:pPr lvl="0"/>
            <a:r>
              <a:rPr lang="hr-HR" b="1" i="1" dirty="0"/>
              <a:t>Kriteriji za ocjenu prijetnji – Društvena stabilnost i politika, Oštećena kritična infrastruktura</a:t>
            </a:r>
            <a:endParaRPr kumimoji="0" lang="hr-HR" altLang="zh-CN" sz="20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ica 6">
            <a:extLst>
              <a:ext uri="{FF2B5EF4-FFF2-40B4-BE49-F238E27FC236}">
                <a16:creationId xmlns:a16="http://schemas.microsoft.com/office/drawing/2014/main" id="{3C2AE00D-BB66-429A-9435-5AD360C2AB5F}"/>
              </a:ext>
            </a:extLst>
          </p:cNvPr>
          <p:cNvGraphicFramePr>
            <a:graphicFrameLocks noGrp="1"/>
          </p:cNvGraphicFramePr>
          <p:nvPr>
            <p:extLst>
              <p:ext uri="{D42A27DB-BD31-4B8C-83A1-F6EECF244321}">
                <p14:modId xmlns:p14="http://schemas.microsoft.com/office/powerpoint/2010/main" val="2260218000"/>
              </p:ext>
            </p:extLst>
          </p:nvPr>
        </p:nvGraphicFramePr>
        <p:xfrm>
          <a:off x="893989" y="1687131"/>
          <a:ext cx="9416200" cy="4468620"/>
        </p:xfrm>
        <a:graphic>
          <a:graphicData uri="http://schemas.openxmlformats.org/drawingml/2006/table">
            <a:tbl>
              <a:tblPr firstRow="1" firstCol="1" bandRow="1">
                <a:tableStyleId>{5C22544A-7EE6-4342-B048-85BDC9FD1C3A}</a:tableStyleId>
              </a:tblPr>
              <a:tblGrid>
                <a:gridCol w="1115115">
                  <a:extLst>
                    <a:ext uri="{9D8B030D-6E8A-4147-A177-3AD203B41FA5}">
                      <a16:colId xmlns:a16="http://schemas.microsoft.com/office/drawing/2014/main" val="3971427227"/>
                    </a:ext>
                  </a:extLst>
                </a:gridCol>
                <a:gridCol w="1184857">
                  <a:extLst>
                    <a:ext uri="{9D8B030D-6E8A-4147-A177-3AD203B41FA5}">
                      <a16:colId xmlns:a16="http://schemas.microsoft.com/office/drawing/2014/main" val="2143016735"/>
                    </a:ext>
                  </a:extLst>
                </a:gridCol>
                <a:gridCol w="1719865">
                  <a:extLst>
                    <a:ext uri="{9D8B030D-6E8A-4147-A177-3AD203B41FA5}">
                      <a16:colId xmlns:a16="http://schemas.microsoft.com/office/drawing/2014/main" val="657401720"/>
                    </a:ext>
                  </a:extLst>
                </a:gridCol>
                <a:gridCol w="5396363">
                  <a:extLst>
                    <a:ext uri="{9D8B030D-6E8A-4147-A177-3AD203B41FA5}">
                      <a16:colId xmlns:a16="http://schemas.microsoft.com/office/drawing/2014/main" val="740049354"/>
                    </a:ext>
                  </a:extLst>
                </a:gridCol>
              </a:tblGrid>
              <a:tr h="442503">
                <a:tc gridSpan="4">
                  <a:txBody>
                    <a:bodyPr/>
                    <a:lstStyle/>
                    <a:p>
                      <a:pPr algn="ctr">
                        <a:lnSpc>
                          <a:spcPct val="107000"/>
                        </a:lnSpc>
                        <a:spcAft>
                          <a:spcPts val="0"/>
                        </a:spcAft>
                      </a:pPr>
                      <a:r>
                        <a:rPr lang="hr-HR" b="1" i="1" dirty="0"/>
                        <a:t>Društvena stabilnost i politika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1609830"/>
                  </a:ext>
                </a:extLst>
              </a:tr>
              <a:tr h="1368625">
                <a:tc>
                  <a:txBody>
                    <a:bodyPr/>
                    <a:lstStyle/>
                    <a:p>
                      <a:pPr algn="ctr">
                        <a:lnSpc>
                          <a:spcPct val="107000"/>
                        </a:lnSpc>
                        <a:spcAft>
                          <a:spcPts val="0"/>
                        </a:spcAft>
                      </a:pPr>
                      <a:r>
                        <a:rPr lang="hr-HR" sz="1800">
                          <a:effectLst/>
                        </a:rPr>
                        <a:t>Kategorija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dirty="0">
                          <a:effectLst/>
                        </a:rPr>
                        <a:t>Posljedice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latin typeface="Calibri" panose="020F0502020204030204" pitchFamily="34" charset="0"/>
                          <a:ea typeface="Times New Roman" panose="02020603050405020304" pitchFamily="18" charset="0"/>
                          <a:cs typeface="Times New Roman" panose="02020603050405020304" pitchFamily="18" charset="0"/>
                        </a:rPr>
                        <a:t>Kriterij – štete u % proračuna JLP(R)S</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rPr>
                        <a:t>Napomena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4554756"/>
                  </a:ext>
                </a:extLst>
              </a:tr>
              <a:tr h="442503">
                <a:tc>
                  <a:txBody>
                    <a:bodyPr/>
                    <a:lstStyle/>
                    <a:p>
                      <a:pPr>
                        <a:lnSpc>
                          <a:spcPct val="107000"/>
                        </a:lnSpc>
                        <a:spcAft>
                          <a:spcPts val="0"/>
                        </a:spcAft>
                      </a:pPr>
                      <a:r>
                        <a:rPr lang="hr-HR" sz="1800" dirty="0">
                          <a:effectLst/>
                        </a:rPr>
                        <a:t>1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nSpc>
                          <a:spcPct val="107000"/>
                        </a:lnSpc>
                        <a:spcAft>
                          <a:spcPts val="0"/>
                        </a:spcAft>
                      </a:pPr>
                      <a:r>
                        <a:rPr lang="hr-HR" sz="1800" dirty="0">
                          <a:effectLst/>
                        </a:rPr>
                        <a:t>Neznatne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latin typeface="Calibri" panose="020F0502020204030204" pitchFamily="34" charset="0"/>
                          <a:ea typeface="Times New Roman" panose="02020603050405020304" pitchFamily="18" charset="0"/>
                          <a:cs typeface="Times New Roman" panose="02020603050405020304" pitchFamily="18" charset="0"/>
                        </a:rPr>
                        <a:t>&lt;1%</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algn="just">
                        <a:lnSpc>
                          <a:spcPct val="107000"/>
                        </a:lnSpc>
                        <a:spcAft>
                          <a:spcPts val="0"/>
                        </a:spcAft>
                      </a:pPr>
                      <a:r>
                        <a:rPr lang="hr-HR" sz="1800" kern="1200" dirty="0">
                          <a:solidFill>
                            <a:schemeClr val="dk1"/>
                          </a:solidFill>
                          <a:effectLst/>
                          <a:latin typeface="+mn-lt"/>
                          <a:ea typeface="+mn-ea"/>
                          <a:cs typeface="+mn-cs"/>
                        </a:rPr>
                        <a:t>Od značaja su štete koje je prijetnja prouzročila (navedeni podatci) ili realno moguće štete koju prijetnja može prouzročiti na kritičnoj infrastrukturi (nužna procjena stručnjaka). Ugroženu infrastrukturu od pojedine prijetnje može se identificirati iz Procjene ugroženosti jedinice lokalne samouprave. Realno moguće štete procjenjuje radna skupina.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2677023"/>
                  </a:ext>
                </a:extLst>
              </a:tr>
              <a:tr h="442503">
                <a:tc>
                  <a:txBody>
                    <a:bodyPr/>
                    <a:lstStyle/>
                    <a:p>
                      <a:pPr>
                        <a:lnSpc>
                          <a:spcPct val="107000"/>
                        </a:lnSpc>
                        <a:spcAft>
                          <a:spcPts val="0"/>
                        </a:spcAft>
                      </a:pPr>
                      <a:r>
                        <a:rPr lang="hr-HR" sz="1800">
                          <a:effectLst/>
                        </a:rPr>
                        <a:t>2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nSpc>
                          <a:spcPct val="107000"/>
                        </a:lnSpc>
                        <a:spcAft>
                          <a:spcPts val="0"/>
                        </a:spcAft>
                      </a:pPr>
                      <a:r>
                        <a:rPr lang="hr-HR" sz="1800" dirty="0">
                          <a:effectLst/>
                        </a:rPr>
                        <a:t>Malene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hr-HR" sz="1800">
                          <a:effectLst/>
                          <a:latin typeface="Calibri" panose="020F0502020204030204" pitchFamily="34" charset="0"/>
                          <a:ea typeface="Times New Roman" panose="02020603050405020304" pitchFamily="18" charset="0"/>
                          <a:cs typeface="Times New Roman" panose="02020603050405020304" pitchFamily="18" charset="0"/>
                        </a:rPr>
                        <a:t>1 – 5%</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494039219"/>
                  </a:ext>
                </a:extLst>
              </a:tr>
              <a:tr h="442503">
                <a:tc>
                  <a:txBody>
                    <a:bodyPr/>
                    <a:lstStyle/>
                    <a:p>
                      <a:pPr>
                        <a:lnSpc>
                          <a:spcPct val="107000"/>
                        </a:lnSpc>
                        <a:spcAft>
                          <a:spcPts val="0"/>
                        </a:spcAft>
                      </a:pPr>
                      <a:r>
                        <a:rPr lang="hr-HR" sz="1800">
                          <a:effectLst/>
                        </a:rPr>
                        <a:t>3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nSpc>
                          <a:spcPct val="107000"/>
                        </a:lnSpc>
                        <a:spcAft>
                          <a:spcPts val="0"/>
                        </a:spcAft>
                      </a:pPr>
                      <a:r>
                        <a:rPr lang="hr-HR" sz="1800" dirty="0">
                          <a:effectLst/>
                        </a:rPr>
                        <a:t>Umjerene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gn="ctr">
                        <a:lnSpc>
                          <a:spcPct val="107000"/>
                        </a:lnSpc>
                        <a:spcAft>
                          <a:spcPts val="0"/>
                        </a:spcAft>
                      </a:pPr>
                      <a:r>
                        <a:rPr lang="hr-HR" sz="1800">
                          <a:effectLst/>
                          <a:latin typeface="Calibri" panose="020F0502020204030204" pitchFamily="34" charset="0"/>
                          <a:ea typeface="Times New Roman" panose="02020603050405020304" pitchFamily="18" charset="0"/>
                          <a:cs typeface="Times New Roman" panose="02020603050405020304" pitchFamily="18" charset="0"/>
                        </a:rPr>
                        <a:t>5 – 15%</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1637690891"/>
                  </a:ext>
                </a:extLst>
              </a:tr>
              <a:tr h="442503">
                <a:tc>
                  <a:txBody>
                    <a:bodyPr/>
                    <a:lstStyle/>
                    <a:p>
                      <a:pPr>
                        <a:lnSpc>
                          <a:spcPct val="107000"/>
                        </a:lnSpc>
                        <a:spcAft>
                          <a:spcPts val="0"/>
                        </a:spcAft>
                      </a:pPr>
                      <a:r>
                        <a:rPr lang="hr-HR" sz="1800">
                          <a:effectLst/>
                        </a:rPr>
                        <a:t>4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nSpc>
                          <a:spcPct val="107000"/>
                        </a:lnSpc>
                        <a:spcAft>
                          <a:spcPts val="0"/>
                        </a:spcAft>
                      </a:pPr>
                      <a:r>
                        <a:rPr lang="hr-HR" sz="1800" dirty="0">
                          <a:effectLst/>
                        </a:rPr>
                        <a:t>Značajne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07000"/>
                        </a:lnSpc>
                        <a:spcAft>
                          <a:spcPts val="0"/>
                        </a:spcAft>
                      </a:pPr>
                      <a:r>
                        <a:rPr lang="hr-HR" sz="1800">
                          <a:effectLst/>
                          <a:latin typeface="Calibri" panose="020F0502020204030204" pitchFamily="34" charset="0"/>
                          <a:ea typeface="Times New Roman" panose="02020603050405020304" pitchFamily="18" charset="0"/>
                          <a:cs typeface="Times New Roman" panose="02020603050405020304" pitchFamily="18" charset="0"/>
                        </a:rPr>
                        <a:t>15 – 25%</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4111438901"/>
                  </a:ext>
                </a:extLst>
              </a:tr>
              <a:tr h="887480">
                <a:tc>
                  <a:txBody>
                    <a:bodyPr/>
                    <a:lstStyle/>
                    <a:p>
                      <a:pPr>
                        <a:lnSpc>
                          <a:spcPct val="107000"/>
                        </a:lnSpc>
                        <a:spcAft>
                          <a:spcPts val="0"/>
                        </a:spcAft>
                      </a:pPr>
                      <a:r>
                        <a:rPr lang="hr-HR" sz="1800">
                          <a:effectLst/>
                        </a:rPr>
                        <a:t>5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nSpc>
                          <a:spcPct val="107000"/>
                        </a:lnSpc>
                        <a:spcAft>
                          <a:spcPts val="0"/>
                        </a:spcAft>
                      </a:pPr>
                      <a:r>
                        <a:rPr lang="hr-HR" sz="1800" dirty="0">
                          <a:effectLst/>
                        </a:rPr>
                        <a:t>Katastrofalne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gn="ctr">
                        <a:lnSpc>
                          <a:spcPct val="107000"/>
                        </a:lnSpc>
                        <a:spcAft>
                          <a:spcPts val="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&gt;25%</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1731725431"/>
                  </a:ext>
                </a:extLst>
              </a:tr>
            </a:tbl>
          </a:graphicData>
        </a:graphic>
      </p:graphicFrame>
      <p:pic>
        <p:nvPicPr>
          <p:cNvPr id="11" name="Picture 2" descr="[Sikirevci]">
            <a:extLst>
              <a:ext uri="{FF2B5EF4-FFF2-40B4-BE49-F238E27FC236}">
                <a16:creationId xmlns:a16="http://schemas.microsoft.com/office/drawing/2014/main" id="{6D8983F7-6FC4-42EF-8B7E-0179D06B4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8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POPLAVE IZAZVANE IZLIJEVANJEM VODENIH TIJELA</a:t>
            </a:r>
            <a:endParaRPr lang="hr-HR" sz="1400" b="1" dirty="0"/>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45DB1874-D24E-48B0-B606-854181FF0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9C0177DF-75CD-484B-8693-935F88DEB27A}"/>
              </a:ext>
            </a:extLst>
          </p:cNvPr>
          <p:cNvGraphicFramePr>
            <a:graphicFrameLocks noGrp="1"/>
          </p:cNvGraphicFramePr>
          <p:nvPr>
            <p:extLst>
              <p:ext uri="{D42A27DB-BD31-4B8C-83A1-F6EECF244321}">
                <p14:modId xmlns:p14="http://schemas.microsoft.com/office/powerpoint/2010/main" val="3685960"/>
              </p:ext>
            </p:extLst>
          </p:nvPr>
        </p:nvGraphicFramePr>
        <p:xfrm>
          <a:off x="685800" y="699910"/>
          <a:ext cx="9484689" cy="5350931"/>
        </p:xfrm>
        <a:graphic>
          <a:graphicData uri="http://schemas.openxmlformats.org/drawingml/2006/table">
            <a:tbl>
              <a:tblPr firstRow="1" firstCol="1" bandRow="1">
                <a:tableStyleId>{5C22544A-7EE6-4342-B048-85BDC9FD1C3A}</a:tableStyleId>
              </a:tblPr>
              <a:tblGrid>
                <a:gridCol w="9484689">
                  <a:extLst>
                    <a:ext uri="{9D8B030D-6E8A-4147-A177-3AD203B41FA5}">
                      <a16:colId xmlns:a16="http://schemas.microsoft.com/office/drawing/2014/main" val="1805113438"/>
                    </a:ext>
                  </a:extLst>
                </a:gridCol>
              </a:tblGrid>
              <a:tr h="318824">
                <a:tc>
                  <a:txBody>
                    <a:bodyPr/>
                    <a:lstStyle/>
                    <a:p>
                      <a:pPr algn="l">
                        <a:spcAft>
                          <a:spcPts val="0"/>
                        </a:spcAft>
                      </a:pPr>
                      <a:r>
                        <a:rPr lang="hr-HR" sz="2000">
                          <a:effectLst/>
                        </a:rPr>
                        <a:t>Naziv scenarija, rizik: Poplave izazvane izlijevanjem vodenih tijela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0937929"/>
                  </a:ext>
                </a:extLst>
              </a:tr>
              <a:tr h="318824">
                <a:tc>
                  <a:txBody>
                    <a:bodyPr/>
                    <a:lstStyle/>
                    <a:p>
                      <a:pPr algn="l">
                        <a:spcAft>
                          <a:spcPts val="0"/>
                        </a:spcAft>
                      </a:pPr>
                      <a:r>
                        <a:rPr lang="hr-HR" sz="2000">
                          <a:effectLst/>
                        </a:rPr>
                        <a:t>Grupa rizika: Poplave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5307755"/>
                  </a:ext>
                </a:extLst>
              </a:tr>
              <a:tr h="318824">
                <a:tc>
                  <a:txBody>
                    <a:bodyPr/>
                    <a:lstStyle/>
                    <a:p>
                      <a:pPr algn="l">
                        <a:spcAft>
                          <a:spcPts val="0"/>
                        </a:spcAft>
                      </a:pPr>
                      <a:r>
                        <a:rPr lang="hr-HR" sz="2000">
                          <a:effectLst/>
                        </a:rPr>
                        <a:t>Rizik: Plavljenje branjenih i nebranjenih površina od izlijevanja rijeke Save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5764807"/>
                  </a:ext>
                </a:extLst>
              </a:tr>
              <a:tr h="318824">
                <a:tc>
                  <a:txBody>
                    <a:bodyPr/>
                    <a:lstStyle/>
                    <a:p>
                      <a:pPr algn="l">
                        <a:spcAft>
                          <a:spcPts val="0"/>
                        </a:spcAft>
                      </a:pPr>
                      <a:r>
                        <a:rPr lang="hr-HR" sz="2000">
                          <a:effectLst/>
                        </a:rPr>
                        <a:t>Radna skupina : Povjerenstvo za izradu Procjene rizika od velikih nesreća </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2578577"/>
                  </a:ext>
                </a:extLst>
              </a:tr>
              <a:tr h="318824">
                <a:tc>
                  <a:txBody>
                    <a:bodyPr/>
                    <a:lstStyle/>
                    <a:p>
                      <a:pPr algn="l">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4345218"/>
                  </a:ext>
                </a:extLst>
              </a:tr>
              <a:tr h="446353">
                <a:tc>
                  <a:txBody>
                    <a:bodyPr/>
                    <a:lstStyle/>
                    <a:p>
                      <a:pPr algn="ctr">
                        <a:spcAft>
                          <a:spcPts val="0"/>
                        </a:spcAft>
                      </a:pPr>
                      <a:r>
                        <a:rPr lang="hr-HR" sz="2000" dirty="0">
                          <a:effectLst/>
                        </a:rPr>
                        <a:t>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35640294"/>
                  </a:ext>
                </a:extLst>
              </a:tr>
              <a:tr h="3310458">
                <a:tc>
                  <a:txBody>
                    <a:bodyPr/>
                    <a:lstStyle/>
                    <a:p>
                      <a:pPr algn="just" fontAlgn="base">
                        <a:spcBef>
                          <a:spcPts val="1435"/>
                        </a:spcBef>
                        <a:spcAft>
                          <a:spcPts val="0"/>
                        </a:spcAft>
                      </a:pPr>
                      <a:r>
                        <a:rPr lang="hr-HR" sz="2000" dirty="0">
                          <a:effectLst/>
                        </a:rPr>
                        <a:t>Pri iznimno visokim vodostajima rijeke Save uslijed olujnog nevremena i dugotrajnih kiša dolazi do izlijevanja odvodnih kanala  i poplave u blizini naselja: Jaruge i Sikirevci.</a:t>
                      </a:r>
                    </a:p>
                    <a:p>
                      <a:pPr algn="just">
                        <a:spcAft>
                          <a:spcPts val="0"/>
                        </a:spcAft>
                      </a:pPr>
                      <a:r>
                        <a:rPr lang="hr-HR" sz="2000" dirty="0">
                          <a:effectLst/>
                        </a:rPr>
                        <a:t>Uslijed prekomjernih količina oborina,  voda se iz lateralnih i odvodnih kanala izlijeva na poljoprivredne površine. </a:t>
                      </a:r>
                    </a:p>
                    <a:p>
                      <a:pPr algn="just">
                        <a:spcAft>
                          <a:spcPts val="0"/>
                        </a:spcAft>
                      </a:pPr>
                      <a:r>
                        <a:rPr lang="hr-HR" sz="2000" dirty="0">
                          <a:effectLst/>
                        </a:rPr>
                        <a:t> </a:t>
                      </a:r>
                    </a:p>
                    <a:p>
                      <a:pPr algn="just">
                        <a:spcAft>
                          <a:spcPts val="0"/>
                        </a:spcAft>
                      </a:pPr>
                      <a:r>
                        <a:rPr lang="hr-HR" sz="2000" dirty="0">
                          <a:effectLst/>
                        </a:rPr>
                        <a:t> Zbog neadekvatnog održavanja i nepotpune uređenosti  infrastrukture odvodnje vode došlo je do manjih izlijevanja na  dio njiva  u nizinskom dijelu Općine.</a:t>
                      </a:r>
                    </a:p>
                    <a:p>
                      <a:pPr algn="just">
                        <a:spcAft>
                          <a:spcPts val="0"/>
                        </a:spcAft>
                      </a:pPr>
                      <a:r>
                        <a:rPr lang="hr-HR" sz="2000" dirty="0">
                          <a:effectLst/>
                        </a:rPr>
                        <a:t>     </a:t>
                      </a:r>
                    </a:p>
                    <a:p>
                      <a:pPr algn="just">
                        <a:spcAft>
                          <a:spcPts val="0"/>
                        </a:spcAft>
                      </a:pPr>
                      <a:r>
                        <a:rPr lang="hr-HR" sz="2000" dirty="0">
                          <a:effectLst/>
                        </a:rPr>
                        <a:t>Državni hidrometeorološki zavod najavljuje nastavak jakih padalina pa se očekuje rast vodostaja.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25566863"/>
                  </a:ext>
                </a:extLst>
              </a:tr>
            </a:tbl>
          </a:graphicData>
        </a:graphic>
      </p:graphicFrame>
    </p:spTree>
    <p:extLst>
      <p:ext uri="{BB962C8B-B14F-4D97-AF65-F5344CB8AC3E}">
        <p14:creationId xmlns:p14="http://schemas.microsoft.com/office/powerpoint/2010/main" val="179912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KARTA OPASNOSTI OD POPLAVE, VJEROJATNOST PLAVLJENJA</a:t>
            </a:r>
            <a:endParaRPr lang="hr-HR" sz="1400" b="1" dirty="0"/>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sp>
        <p:nvSpPr>
          <p:cNvPr id="5" name="Pravokutnik 4">
            <a:extLst>
              <a:ext uri="{FF2B5EF4-FFF2-40B4-BE49-F238E27FC236}">
                <a16:creationId xmlns:a16="http://schemas.microsoft.com/office/drawing/2014/main" id="{EFE0E271-C90A-4CF4-BE74-E8D54F49DA6A}"/>
              </a:ext>
            </a:extLst>
          </p:cNvPr>
          <p:cNvSpPr/>
          <p:nvPr/>
        </p:nvSpPr>
        <p:spPr>
          <a:xfrm>
            <a:off x="3723861" y="6433930"/>
            <a:ext cx="9523602" cy="369332"/>
          </a:xfrm>
          <a:prstGeom prst="rect">
            <a:avLst/>
          </a:prstGeom>
        </p:spPr>
        <p:txBody>
          <a:bodyPr wrap="square">
            <a:spAutoFit/>
          </a:bodyPr>
          <a:lstStyle/>
          <a:p>
            <a:r>
              <a:rPr lang="hr-HR" b="1" i="1" dirty="0">
                <a:latin typeface="Calibri" panose="020F0502020204030204" pitchFamily="34" charset="0"/>
                <a:ea typeface="Calibri" panose="020F0502020204030204" pitchFamily="34" charset="0"/>
                <a:cs typeface="Times New Roman" panose="02020603050405020304" pitchFamily="18" charset="0"/>
              </a:rPr>
              <a:t> Izvor: Hrvatske vode, Karta opasnosti od poplave, Kolovoz  2018.</a:t>
            </a:r>
            <a:endParaRPr lang="hr-HR" dirty="0"/>
          </a:p>
        </p:txBody>
      </p:sp>
      <p:sp>
        <p:nvSpPr>
          <p:cNvPr id="4" name="Rectangle 2">
            <a:extLst>
              <a:ext uri="{FF2B5EF4-FFF2-40B4-BE49-F238E27FC236}">
                <a16:creationId xmlns:a16="http://schemas.microsoft.com/office/drawing/2014/main" id="{EA195A30-8BDD-4047-B8D3-6B0C039B97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7" name="Rectangle 8">
            <a:extLst>
              <a:ext uri="{FF2B5EF4-FFF2-40B4-BE49-F238E27FC236}">
                <a16:creationId xmlns:a16="http://schemas.microsoft.com/office/drawing/2014/main" id="{297778EA-6F1E-44EC-BB70-E3D4410DAF6D}"/>
              </a:ext>
            </a:extLst>
          </p:cNvPr>
          <p:cNvSpPr>
            <a:spLocks noChangeArrowheads="1"/>
          </p:cNvSpPr>
          <p:nvPr/>
        </p:nvSpPr>
        <p:spPr bwMode="auto">
          <a:xfrm>
            <a:off x="824089" y="5320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10">
            <a:extLst>
              <a:ext uri="{FF2B5EF4-FFF2-40B4-BE49-F238E27FC236}">
                <a16:creationId xmlns:a16="http://schemas.microsoft.com/office/drawing/2014/main" id="{47AE167D-A924-42F7-A00C-03C91D52A938}"/>
              </a:ext>
            </a:extLst>
          </p:cNvPr>
          <p:cNvSpPr>
            <a:spLocks noChangeArrowheads="1"/>
          </p:cNvSpPr>
          <p:nvPr/>
        </p:nvSpPr>
        <p:spPr bwMode="auto">
          <a:xfrm>
            <a:off x="1738489" y="490228"/>
            <a:ext cx="133972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sp>
        <p:nvSpPr>
          <p:cNvPr id="6" name="Rectangle 2">
            <a:extLst>
              <a:ext uri="{FF2B5EF4-FFF2-40B4-BE49-F238E27FC236}">
                <a16:creationId xmlns:a16="http://schemas.microsoft.com/office/drawing/2014/main" id="{E3A53579-9316-4945-A72A-119DD7AD420B}"/>
              </a:ext>
            </a:extLst>
          </p:cNvPr>
          <p:cNvSpPr>
            <a:spLocks noChangeArrowheads="1"/>
          </p:cNvSpPr>
          <p:nvPr/>
        </p:nvSpPr>
        <p:spPr bwMode="auto">
          <a:xfrm>
            <a:off x="1230489" y="454103"/>
            <a:ext cx="13859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pic>
        <p:nvPicPr>
          <p:cNvPr id="14" name="Picture 2" descr="[Sikirevci]">
            <a:extLst>
              <a:ext uri="{FF2B5EF4-FFF2-40B4-BE49-F238E27FC236}">
                <a16:creationId xmlns:a16="http://schemas.microsoft.com/office/drawing/2014/main" id="{054B4F83-443D-4655-A33F-195437A7B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a:extLst>
              <a:ext uri="{FF2B5EF4-FFF2-40B4-BE49-F238E27FC236}">
                <a16:creationId xmlns:a16="http://schemas.microsoft.com/office/drawing/2014/main" id="{D2EB9AA0-2705-4B1E-BDA2-DB342F83C82F}"/>
              </a:ext>
            </a:extLst>
          </p:cNvPr>
          <p:cNvSpPr>
            <a:spLocks noChangeArrowheads="1"/>
          </p:cNvSpPr>
          <p:nvPr/>
        </p:nvSpPr>
        <p:spPr bwMode="auto">
          <a:xfrm>
            <a:off x="1230488" y="510415"/>
            <a:ext cx="187294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15" name="Objekt 14">
            <a:extLst>
              <a:ext uri="{FF2B5EF4-FFF2-40B4-BE49-F238E27FC236}">
                <a16:creationId xmlns:a16="http://schemas.microsoft.com/office/drawing/2014/main" id="{2327AA91-5595-4429-A3A8-21B71E1314F8}"/>
              </a:ext>
            </a:extLst>
          </p:cNvPr>
          <p:cNvGraphicFramePr>
            <a:graphicFrameLocks noChangeAspect="1"/>
          </p:cNvGraphicFramePr>
          <p:nvPr>
            <p:extLst>
              <p:ext uri="{D42A27DB-BD31-4B8C-83A1-F6EECF244321}">
                <p14:modId xmlns:p14="http://schemas.microsoft.com/office/powerpoint/2010/main" val="2957172255"/>
              </p:ext>
            </p:extLst>
          </p:nvPr>
        </p:nvGraphicFramePr>
        <p:xfrm>
          <a:off x="1230489" y="510416"/>
          <a:ext cx="8794044" cy="5890659"/>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489" y="510416"/>
                        <a:ext cx="8794044" cy="58906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563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POPLAVA, KARTA PRIJETNJE</a:t>
            </a:r>
            <a:endParaRPr lang="hr-HR" sz="1400" b="1" dirty="0"/>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8FB7655F-860E-4404-B0C1-2B6E62824B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1.jpg">
            <a:extLst>
              <a:ext uri="{FF2B5EF4-FFF2-40B4-BE49-F238E27FC236}">
                <a16:creationId xmlns:a16="http://schemas.microsoft.com/office/drawing/2014/main" id="{6796D18D-567D-4D96-B75D-3FFB73A6C782}"/>
              </a:ext>
            </a:extLst>
          </p:cNvPr>
          <p:cNvPicPr/>
          <p:nvPr/>
        </p:nvPicPr>
        <p:blipFill>
          <a:blip r:embed="rId4" cstate="print"/>
          <a:srcRect/>
          <a:stretch>
            <a:fillRect/>
          </a:stretch>
        </p:blipFill>
        <p:spPr bwMode="auto">
          <a:xfrm>
            <a:off x="685800" y="756356"/>
            <a:ext cx="9523602" cy="5271911"/>
          </a:xfrm>
          <a:prstGeom prst="rect">
            <a:avLst/>
          </a:prstGeom>
          <a:noFill/>
          <a:ln w="9525">
            <a:noFill/>
            <a:miter lim="800000"/>
            <a:headEnd/>
            <a:tailEnd/>
          </a:ln>
        </p:spPr>
      </p:pic>
    </p:spTree>
    <p:extLst>
      <p:ext uri="{BB962C8B-B14F-4D97-AF65-F5344CB8AC3E}">
        <p14:creationId xmlns:p14="http://schemas.microsoft.com/office/powerpoint/2010/main" val="281947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POTRES</a:t>
            </a:r>
            <a:endParaRPr lang="hr-HR" sz="1400" b="1" dirty="0"/>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10E05DC5-32D2-4FF2-94F0-C80ED976C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ica 4">
            <a:extLst>
              <a:ext uri="{FF2B5EF4-FFF2-40B4-BE49-F238E27FC236}">
                <a16:creationId xmlns:a16="http://schemas.microsoft.com/office/drawing/2014/main" id="{5604A0C9-9C32-4620-9EC8-5CCC186FEB70}"/>
              </a:ext>
            </a:extLst>
          </p:cNvPr>
          <p:cNvGraphicFramePr>
            <a:graphicFrameLocks noGrp="1"/>
          </p:cNvGraphicFramePr>
          <p:nvPr>
            <p:extLst>
              <p:ext uri="{D42A27DB-BD31-4B8C-83A1-F6EECF244321}">
                <p14:modId xmlns:p14="http://schemas.microsoft.com/office/powerpoint/2010/main" val="2478364772"/>
              </p:ext>
            </p:extLst>
          </p:nvPr>
        </p:nvGraphicFramePr>
        <p:xfrm>
          <a:off x="685800" y="756356"/>
          <a:ext cx="9484690" cy="5204177"/>
        </p:xfrm>
        <a:graphic>
          <a:graphicData uri="http://schemas.openxmlformats.org/drawingml/2006/table">
            <a:tbl>
              <a:tblPr firstRow="1" firstCol="1" bandRow="1">
                <a:tableStyleId>{5C22544A-7EE6-4342-B048-85BDC9FD1C3A}</a:tableStyleId>
              </a:tblPr>
              <a:tblGrid>
                <a:gridCol w="9484690">
                  <a:extLst>
                    <a:ext uri="{9D8B030D-6E8A-4147-A177-3AD203B41FA5}">
                      <a16:colId xmlns:a16="http://schemas.microsoft.com/office/drawing/2014/main" val="3564760433"/>
                    </a:ext>
                  </a:extLst>
                </a:gridCol>
              </a:tblGrid>
              <a:tr h="346945">
                <a:tc>
                  <a:txBody>
                    <a:bodyPr/>
                    <a:lstStyle/>
                    <a:p>
                      <a:pPr algn="just">
                        <a:spcAft>
                          <a:spcPts val="0"/>
                        </a:spcAft>
                      </a:pPr>
                      <a:r>
                        <a:rPr lang="hr-HR" sz="2000">
                          <a:effectLst/>
                        </a:rPr>
                        <a:t>Naziv scenarija, rizik : Podrhtavanje tla izazvano potresom</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8700730"/>
                  </a:ext>
                </a:extLst>
              </a:tr>
              <a:tr h="346945">
                <a:tc>
                  <a:txBody>
                    <a:bodyPr/>
                    <a:lstStyle/>
                    <a:p>
                      <a:pPr algn="just">
                        <a:spcAft>
                          <a:spcPts val="0"/>
                        </a:spcAft>
                      </a:pPr>
                      <a:r>
                        <a:rPr lang="hr-HR" sz="2000">
                          <a:effectLst/>
                        </a:rPr>
                        <a:t>Grupa rizika: Potres</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9496563"/>
                  </a:ext>
                </a:extLst>
              </a:tr>
              <a:tr h="346945">
                <a:tc>
                  <a:txBody>
                    <a:bodyPr/>
                    <a:lstStyle/>
                    <a:p>
                      <a:pPr algn="just">
                        <a:spcAft>
                          <a:spcPts val="0"/>
                        </a:spcAft>
                      </a:pPr>
                      <a:r>
                        <a:rPr lang="hr-HR" sz="2000">
                          <a:effectLst/>
                        </a:rPr>
                        <a:t>Rizik: Štete na građevinama izazvane podrhtavanjem tla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9598274"/>
                  </a:ext>
                </a:extLst>
              </a:tr>
              <a:tr h="346945">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6823654"/>
                  </a:ext>
                </a:extLst>
              </a:tr>
              <a:tr h="346945">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283670797"/>
                  </a:ext>
                </a:extLst>
              </a:tr>
              <a:tr h="3469452">
                <a:tc>
                  <a:txBody>
                    <a:bodyPr/>
                    <a:lstStyle/>
                    <a:p>
                      <a:pPr algn="just">
                        <a:spcAft>
                          <a:spcPts val="0"/>
                        </a:spcAft>
                      </a:pPr>
                      <a:r>
                        <a:rPr lang="hr-HR" sz="2000" dirty="0">
                          <a:effectLst/>
                        </a:rPr>
                        <a:t> </a:t>
                      </a:r>
                    </a:p>
                    <a:p>
                      <a:pPr algn="just">
                        <a:spcAft>
                          <a:spcPts val="0"/>
                        </a:spcAft>
                      </a:pPr>
                      <a:r>
                        <a:rPr lang="hr-HR" sz="2000" dirty="0">
                          <a:effectLst/>
                        </a:rPr>
                        <a:t>Brodsko-posavska županija, a time i područje Općine Sikirevci se nalazi u području RH koje karakterizira mala seizmička aktivnost s mogućim pojavom jakih potresa, što vjerno pokazuju seizmološke mikro karte za povratno razdoblje 100, 200 i 500 godina (karte su u privitku). Seizmološka karta RH procjenjuje mogućnost potresa snage od 7</a:t>
                      </a:r>
                      <a:r>
                        <a:rPr lang="hr-HR" sz="2000" baseline="30000" dirty="0">
                          <a:effectLst/>
                        </a:rPr>
                        <a:t>o</a:t>
                      </a:r>
                      <a:r>
                        <a:rPr lang="hr-HR" sz="2000" dirty="0">
                          <a:effectLst/>
                        </a:rPr>
                        <a:t> po EMS-98. Scenarij predviđa da će se intenzitet tog potresa i dogoditi.</a:t>
                      </a:r>
                    </a:p>
                    <a:p>
                      <a:pPr algn="just">
                        <a:spcAft>
                          <a:spcPts val="0"/>
                        </a:spcAft>
                      </a:pPr>
                      <a:r>
                        <a:rPr lang="hr-HR" sz="2000" dirty="0">
                          <a:effectLst/>
                        </a:rPr>
                        <a:t> </a:t>
                      </a:r>
                    </a:p>
                    <a:p>
                      <a:pPr algn="just">
                        <a:spcAft>
                          <a:spcPts val="0"/>
                        </a:spcAft>
                      </a:pPr>
                      <a:r>
                        <a:rPr lang="hr-HR" sz="2000" dirty="0">
                          <a:effectLst/>
                        </a:rPr>
                        <a:t>U ranim jutarnjim satima došlo je do podrhtavanja tla. Na prostoru se upravo događa potres. Stanovništvo se nalazi u svojim kućama. </a:t>
                      </a:r>
                    </a:p>
                    <a:p>
                      <a:pPr algn="just">
                        <a:spcAft>
                          <a:spcPts val="0"/>
                        </a:spcAft>
                        <a:tabLst>
                          <a:tab pos="2314575" algn="l"/>
                        </a:tabLst>
                      </a:pPr>
                      <a:r>
                        <a:rPr lang="hr-HR" sz="2000" dirty="0">
                          <a:effectLst/>
                        </a:rPr>
                        <a:t>	</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160226648"/>
                  </a:ext>
                </a:extLst>
              </a:tr>
            </a:tbl>
          </a:graphicData>
        </a:graphic>
      </p:graphicFrame>
    </p:spTree>
    <p:extLst>
      <p:ext uri="{BB962C8B-B14F-4D97-AF65-F5344CB8AC3E}">
        <p14:creationId xmlns:p14="http://schemas.microsoft.com/office/powerpoint/2010/main" val="302440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POTRES - </a:t>
            </a:r>
            <a:r>
              <a:rPr lang="hr-HR" i="1" dirty="0"/>
              <a:t>Posljedice na život i zdravlje ljudi</a:t>
            </a:r>
            <a:endParaRPr lang="hr-HR" sz="1400" b="1" dirty="0"/>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24CE3D2B-F67E-4AEC-89B0-5CCB23FB8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5" name="Pravokutnik 4">
            <a:extLst>
              <a:ext uri="{FF2B5EF4-FFF2-40B4-BE49-F238E27FC236}">
                <a16:creationId xmlns:a16="http://schemas.microsoft.com/office/drawing/2014/main" id="{FDABF033-BB93-4C34-B404-4B93B013E5EE}"/>
              </a:ext>
            </a:extLst>
          </p:cNvPr>
          <p:cNvSpPr/>
          <p:nvPr/>
        </p:nvSpPr>
        <p:spPr>
          <a:xfrm>
            <a:off x="685800" y="820550"/>
            <a:ext cx="9484690" cy="5021567"/>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hr-HR" sz="2400" dirty="0">
                <a:latin typeface="Calibri" panose="020F0502020204030204" pitchFamily="34" charset="0"/>
                <a:ea typeface="Times New Roman" panose="02020603050405020304" pitchFamily="18" charset="0"/>
                <a:cs typeface="Calibri" panose="020F0502020204030204" pitchFamily="34" charset="0"/>
              </a:rPr>
              <a:t>2 smrtno stradale osobe,</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r-HR" sz="2400" dirty="0">
                <a:latin typeface="Calibri" panose="020F0502020204030204" pitchFamily="34" charset="0"/>
                <a:ea typeface="Times New Roman" panose="02020603050405020304" pitchFamily="18" charset="0"/>
                <a:cs typeface="Calibri" panose="020F0502020204030204" pitchFamily="34" charset="0"/>
              </a:rPr>
              <a:t>25 osoba s težim ozljedama koje zahtijevaju bolničko liječenje,</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hr-HR" sz="2400" dirty="0">
                <a:latin typeface="Calibri" panose="020F0502020204030204" pitchFamily="34" charset="0"/>
                <a:ea typeface="Times New Roman" panose="02020603050405020304" pitchFamily="18" charset="0"/>
                <a:cs typeface="Calibri" panose="020F0502020204030204" pitchFamily="34" charset="0"/>
              </a:rPr>
              <a:t>248 osoba s lakšim ozljedama koje može zbrinuti prva pomoć ili ambulanta obiteljske medicine.</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Calibri" panose="020F0502020204030204" pitchFamily="34" charset="0"/>
              </a:rPr>
              <a:t>Posljedicom potresa bilo bi izloženo oko 50% stanovništva( 1 238 osoba). Pri potresu od 7</a:t>
            </a:r>
            <a:r>
              <a:rPr lang="hr-HR" sz="2400" baseline="30000" dirty="0">
                <a:latin typeface="Calibri" panose="020F0502020204030204" pitchFamily="34" charset="0"/>
                <a:ea typeface="Times New Roman" panose="02020603050405020304" pitchFamily="18" charset="0"/>
                <a:cs typeface="Calibri" panose="020F0502020204030204" pitchFamily="34" charset="0"/>
              </a:rPr>
              <a:t>0</a:t>
            </a:r>
            <a:r>
              <a:rPr lang="hr-HR" sz="2400" dirty="0">
                <a:latin typeface="Calibri" panose="020F0502020204030204" pitchFamily="34" charset="0"/>
                <a:ea typeface="Times New Roman" panose="02020603050405020304" pitchFamily="18" charset="0"/>
                <a:cs typeface="Calibri" panose="020F0502020204030204" pitchFamily="34" charset="0"/>
              </a:rPr>
              <a:t> po EMS-98  ukupno bi stradalo 275 osoba (smrtno stradali, teško ranjeni, lako ranjeni).</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200"/>
              </a:spcAft>
            </a:pPr>
            <a:r>
              <a:rPr lang="hr-HR" sz="2400" dirty="0">
                <a:latin typeface="Calibri" panose="020F0502020204030204" pitchFamily="34" charset="0"/>
                <a:ea typeface="Times New Roman" panose="02020603050405020304" pitchFamily="18" charset="0"/>
                <a:cs typeface="Calibri" panose="020F0502020204030204" pitchFamily="34" charset="0"/>
              </a:rPr>
              <a:t>Sukladno mjerilima posljedica po život i zdravlje smatramo sljedeću kategoriju posljedica u slučaju potresa.</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Calibri" panose="020F0502020204030204" pitchFamily="34" charset="0"/>
              </a:rPr>
              <a:t>Posljedice na život i zdravlje ljudi nalaze se u </a:t>
            </a:r>
            <a:r>
              <a:rPr lang="hr-HR" sz="2400" b="1" i="1" dirty="0">
                <a:latin typeface="Calibri" panose="020F0502020204030204" pitchFamily="34" charset="0"/>
                <a:ea typeface="Times New Roman" panose="02020603050405020304" pitchFamily="18" charset="0"/>
                <a:cs typeface="Calibri" panose="020F0502020204030204" pitchFamily="34" charset="0"/>
              </a:rPr>
              <a:t>kategoriji 5 – katastrofalne posljedice.</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32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POTRES - </a:t>
            </a:r>
            <a:r>
              <a:rPr lang="hr-HR" i="1" dirty="0"/>
              <a:t>Posljedice na gospodarstvo</a:t>
            </a:r>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6784F5C6-07E8-4978-B481-D70182A05B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a:extLst>
              <a:ext uri="{FF2B5EF4-FFF2-40B4-BE49-F238E27FC236}">
                <a16:creationId xmlns:a16="http://schemas.microsoft.com/office/drawing/2014/main" id="{057AE62A-E61A-422D-8B9E-1C687CA982D0}"/>
              </a:ext>
            </a:extLst>
          </p:cNvPr>
          <p:cNvSpPr/>
          <p:nvPr/>
        </p:nvSpPr>
        <p:spPr>
          <a:xfrm>
            <a:off x="685800" y="584678"/>
            <a:ext cx="9484690" cy="2613857"/>
          </a:xfrm>
          <a:prstGeom prst="rect">
            <a:avLst/>
          </a:prstGeom>
        </p:spPr>
        <p:txBody>
          <a:bodyPr wrap="square">
            <a:spAutoFit/>
          </a:bodyPr>
          <a:lstStyle/>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Segoe UI" panose="020B0502040204020203" pitchFamily="34" charset="0"/>
              </a:rPr>
              <a:t> </a:t>
            </a:r>
            <a:endParaRPr lang="hr-HR" sz="2400" dirty="0">
              <a:latin typeface="Times New Roman" panose="02020603050405020304" pitchFamily="18" charset="0"/>
              <a:ea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Times New Roman" panose="02020603050405020304" pitchFamily="18" charset="0"/>
              </a:rPr>
              <a:t>Ukupno će biti oštećeno 220 objekta(oko 34% od svih objekata) od toga su : </a:t>
            </a:r>
            <a:endParaRPr lang="hr-HR" sz="2400" dirty="0">
              <a:latin typeface="Times New Roman" panose="02020603050405020304" pitchFamily="18" charset="0"/>
              <a:ea typeface="Times New Roman" panose="02020603050405020304" pitchFamily="18" charset="0"/>
            </a:endParaRPr>
          </a:p>
          <a:p>
            <a:pPr marL="342900" lvl="0" indent="-342900" algn="just" fontAlgn="base">
              <a:lnSpc>
                <a:spcPct val="115000"/>
              </a:lnSpc>
              <a:spcAft>
                <a:spcPts val="0"/>
              </a:spcAft>
              <a:buSzPts val="1000"/>
              <a:buFont typeface="Symbol" panose="05050102010706020507" pitchFamily="18" charset="2"/>
              <a:buChar char=""/>
              <a:tabLst>
                <a:tab pos="457200" algn="l"/>
              </a:tabLst>
            </a:pPr>
            <a:r>
              <a:rPr lang="hr-HR" sz="2400" dirty="0">
                <a:latin typeface="Calibri" panose="020F0502020204030204" pitchFamily="34" charset="0"/>
                <a:ea typeface="Times New Roman" panose="02020603050405020304" pitchFamily="18" charset="0"/>
                <a:cs typeface="Times New Roman" panose="02020603050405020304" pitchFamily="18" charset="0"/>
              </a:rPr>
              <a:t>Tipa „A“  12 objekata -  totalna šteta ili gotovo totalna šteta, </a:t>
            </a:r>
            <a:endParaRPr lang="hr-HR" sz="2400" dirty="0">
              <a:latin typeface="Times New Roman" panose="02020603050405020304" pitchFamily="18" charset="0"/>
              <a:ea typeface="Times New Roman" panose="02020603050405020304" pitchFamily="18" charset="0"/>
            </a:endParaRPr>
          </a:p>
          <a:p>
            <a:pPr marL="342900" lvl="0" indent="-342900" algn="just" fontAlgn="base">
              <a:lnSpc>
                <a:spcPct val="115000"/>
              </a:lnSpc>
              <a:spcAft>
                <a:spcPts val="0"/>
              </a:spcAft>
              <a:buSzPts val="1000"/>
              <a:buFont typeface="Symbol" panose="05050102010706020507" pitchFamily="18" charset="2"/>
              <a:buChar char=""/>
              <a:tabLst>
                <a:tab pos="457200" algn="l"/>
              </a:tabLst>
            </a:pPr>
            <a:r>
              <a:rPr lang="hr-HR" sz="2400" dirty="0">
                <a:latin typeface="Calibri" panose="020F0502020204030204" pitchFamily="34" charset="0"/>
                <a:ea typeface="Times New Roman" panose="02020603050405020304" pitchFamily="18" charset="0"/>
                <a:cs typeface="Times New Roman" panose="02020603050405020304" pitchFamily="18" charset="0"/>
              </a:rPr>
              <a:t>Tipa „B“  161 objekata – teška oštećenja,  </a:t>
            </a:r>
            <a:endParaRPr lang="hr-HR" sz="2400" dirty="0">
              <a:latin typeface="Times New Roman" panose="02020603050405020304" pitchFamily="18" charset="0"/>
              <a:ea typeface="Times New Roman" panose="02020603050405020304" pitchFamily="18" charset="0"/>
            </a:endParaRPr>
          </a:p>
          <a:p>
            <a:pPr marL="342900" lvl="0" indent="-342900" algn="just" fontAlgn="base">
              <a:lnSpc>
                <a:spcPct val="115000"/>
              </a:lnSpc>
              <a:spcAft>
                <a:spcPts val="0"/>
              </a:spcAft>
              <a:buSzPts val="1000"/>
              <a:buFont typeface="Symbol" panose="05050102010706020507" pitchFamily="18" charset="2"/>
              <a:buChar char=""/>
              <a:tabLst>
                <a:tab pos="457200" algn="l"/>
              </a:tabLst>
            </a:pPr>
            <a:r>
              <a:rPr lang="hr-HR" sz="2400" dirty="0">
                <a:latin typeface="Calibri" panose="020F0502020204030204" pitchFamily="34" charset="0"/>
                <a:ea typeface="Times New Roman" panose="02020603050405020304" pitchFamily="18" charset="0"/>
                <a:cs typeface="Times New Roman" panose="02020603050405020304" pitchFamily="18" charset="0"/>
              </a:rPr>
              <a:t>Tipa „C“  33 objekta – umjerena oštećenja. </a:t>
            </a:r>
            <a:endParaRPr lang="hr-HR" sz="2400" dirty="0">
              <a:effectLst/>
              <a:latin typeface="Times New Roman" panose="02020603050405020304" pitchFamily="18" charset="0"/>
              <a:ea typeface="Times New Roman" panose="02020603050405020304" pitchFamily="18" charset="0"/>
            </a:endParaRPr>
          </a:p>
        </p:txBody>
      </p:sp>
      <p:sp>
        <p:nvSpPr>
          <p:cNvPr id="6" name="Pravokutnik 5">
            <a:extLst>
              <a:ext uri="{FF2B5EF4-FFF2-40B4-BE49-F238E27FC236}">
                <a16:creationId xmlns:a16="http://schemas.microsoft.com/office/drawing/2014/main" id="{F607489E-EDD0-4621-9DD5-90B9F5BA7703}"/>
              </a:ext>
            </a:extLst>
          </p:cNvPr>
          <p:cNvSpPr/>
          <p:nvPr/>
        </p:nvSpPr>
        <p:spPr>
          <a:xfrm>
            <a:off x="727349" y="3629379"/>
            <a:ext cx="9484690" cy="2529923"/>
          </a:xfrm>
          <a:prstGeom prst="rect">
            <a:avLst/>
          </a:prstGeom>
        </p:spPr>
        <p:txBody>
          <a:bodyPr wrap="square">
            <a:spAutoFit/>
          </a:bodyPr>
          <a:lstStyle/>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Times New Roman" panose="02020603050405020304" pitchFamily="18" charset="0"/>
              </a:rPr>
              <a:t>Štete u  gospodarstvu  iznose  oko 55%  proračuna Općine. </a:t>
            </a:r>
            <a:endParaRPr lang="hr-HR" sz="2400" dirty="0">
              <a:latin typeface="Times New Roman" panose="02020603050405020304" pitchFamily="18" charset="0"/>
              <a:ea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Times New Roman" panose="02020603050405020304" pitchFamily="18" charset="0"/>
              </a:rPr>
              <a:t> </a:t>
            </a:r>
            <a:endParaRPr lang="hr-HR" sz="2400" dirty="0">
              <a:latin typeface="Times New Roman" panose="02020603050405020304" pitchFamily="18" charset="0"/>
              <a:ea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Segoe UI" panose="020B0502040204020203" pitchFamily="34" charset="0"/>
              </a:rPr>
              <a:t>Posljedice na gospodarstvo nalaze se u </a:t>
            </a:r>
            <a:r>
              <a:rPr lang="hr-HR" sz="2400" b="1" i="1" dirty="0">
                <a:latin typeface="Calibri" panose="020F0502020204030204" pitchFamily="34" charset="0"/>
                <a:ea typeface="Times New Roman" panose="02020603050405020304" pitchFamily="18" charset="0"/>
                <a:cs typeface="Segoe UI" panose="020B0502040204020203" pitchFamily="34" charset="0"/>
              </a:rPr>
              <a:t>kategoriji 5 –  katastrofalne  posljedice.</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hr-HR" sz="2400" dirty="0">
                <a:latin typeface="Calibri" panose="020F0502020204030204" pitchFamily="34" charset="0"/>
                <a:ea typeface="Times New Roman" panose="02020603050405020304" pitchFamily="18" charset="0"/>
                <a:cs typeface="Times New Roman" panose="02020603050405020304" pitchFamily="18" charset="0"/>
              </a:rPr>
              <a:t>Štete u gospodarstvu obuhvaćaju štete na građevinama i  troškove evakuacije, zbrinjavanja te troškovi liječenja.</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01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523602" cy="369332"/>
          </a:xfrm>
          <a:prstGeom prst="rect">
            <a:avLst/>
          </a:prstGeom>
          <a:solidFill>
            <a:schemeClr val="accent1">
              <a:lumMod val="20000"/>
              <a:lumOff val="80000"/>
            </a:schemeClr>
          </a:solidFill>
        </p:spPr>
        <p:txBody>
          <a:bodyPr wrap="square">
            <a:spAutoFit/>
          </a:bodyPr>
          <a:lstStyle/>
          <a:p>
            <a:pPr lvl="2" algn="ctr"/>
            <a:r>
              <a:rPr lang="hr-HR" b="1" dirty="0"/>
              <a:t>POTRES, karta prijetnje</a:t>
            </a:r>
            <a:endParaRPr lang="hr-HR" sz="1400" b="1" dirty="0"/>
          </a:p>
        </p:txBody>
      </p:sp>
      <p:pic>
        <p:nvPicPr>
          <p:cNvPr id="9" name="Picture 7">
            <a:extLst>
              <a:ext uri="{FF2B5EF4-FFF2-40B4-BE49-F238E27FC236}">
                <a16:creationId xmlns:a16="http://schemas.microsoft.com/office/drawing/2014/main" id="{EBF7829F-014A-4F6D-B702-867AF64B6F3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10170490" y="6566868"/>
            <a:ext cx="1881809" cy="298174"/>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4F88523F-97EF-46A0-87CB-E2A30040F6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2.jpg">
            <a:extLst>
              <a:ext uri="{FF2B5EF4-FFF2-40B4-BE49-F238E27FC236}">
                <a16:creationId xmlns:a16="http://schemas.microsoft.com/office/drawing/2014/main" id="{0EC1282B-9BD3-47C8-A1BA-D8A2E6D6F8C2}"/>
              </a:ext>
            </a:extLst>
          </p:cNvPr>
          <p:cNvPicPr/>
          <p:nvPr/>
        </p:nvPicPr>
        <p:blipFill>
          <a:blip r:embed="rId4" cstate="print"/>
          <a:srcRect/>
          <a:stretch>
            <a:fillRect/>
          </a:stretch>
        </p:blipFill>
        <p:spPr bwMode="auto">
          <a:xfrm>
            <a:off x="685800" y="654756"/>
            <a:ext cx="9484690" cy="5441244"/>
          </a:xfrm>
          <a:prstGeom prst="rect">
            <a:avLst/>
          </a:prstGeom>
          <a:noFill/>
          <a:ln w="9525">
            <a:noFill/>
            <a:miter lim="800000"/>
            <a:headEnd/>
            <a:tailEnd/>
          </a:ln>
        </p:spPr>
      </p:pic>
    </p:spTree>
    <p:extLst>
      <p:ext uri="{BB962C8B-B14F-4D97-AF65-F5344CB8AC3E}">
        <p14:creationId xmlns:p14="http://schemas.microsoft.com/office/powerpoint/2010/main" val="381089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461500" cy="369332"/>
          </a:xfrm>
          <a:prstGeom prst="rect">
            <a:avLst/>
          </a:prstGeom>
          <a:solidFill>
            <a:schemeClr val="accent1">
              <a:lumMod val="20000"/>
              <a:lumOff val="80000"/>
            </a:schemeClr>
          </a:solidFill>
        </p:spPr>
        <p:txBody>
          <a:bodyPr wrap="square">
            <a:spAutoFit/>
          </a:bodyPr>
          <a:lstStyle/>
          <a:p>
            <a:pPr lvl="2" algn="ctr"/>
            <a:r>
              <a:rPr lang="hr-HR" b="1" dirty="0"/>
              <a:t>POJAVA TOPLINSKOG VALA</a:t>
            </a:r>
            <a:endParaRPr lang="hr-HR" sz="1400" b="1" dirty="0"/>
          </a:p>
        </p:txBody>
      </p:sp>
      <p:pic>
        <p:nvPicPr>
          <p:cNvPr id="9" name="Picture 7">
            <a:extLst>
              <a:ext uri="{FF2B5EF4-FFF2-40B4-BE49-F238E27FC236}">
                <a16:creationId xmlns:a16="http://schemas.microsoft.com/office/drawing/2014/main" id="{875E4034-15D3-4CF8-BCEA-E74F98123E77}"/>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04F40F16-7B57-49A1-8B0E-B1C6229A15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68B0F8FE-68E8-4AEA-ABC1-7926AD29A664}"/>
              </a:ext>
            </a:extLst>
          </p:cNvPr>
          <p:cNvGraphicFramePr>
            <a:graphicFrameLocks noGrp="1"/>
          </p:cNvGraphicFramePr>
          <p:nvPr>
            <p:extLst>
              <p:ext uri="{D42A27DB-BD31-4B8C-83A1-F6EECF244321}">
                <p14:modId xmlns:p14="http://schemas.microsoft.com/office/powerpoint/2010/main" val="1650372302"/>
              </p:ext>
            </p:extLst>
          </p:nvPr>
        </p:nvGraphicFramePr>
        <p:xfrm>
          <a:off x="685800" y="778933"/>
          <a:ext cx="9461500" cy="5486400"/>
        </p:xfrm>
        <a:graphic>
          <a:graphicData uri="http://schemas.openxmlformats.org/drawingml/2006/table">
            <a:tbl>
              <a:tblPr firstRow="1" firstCol="1" bandRow="1">
                <a:tableStyleId>{5C22544A-7EE6-4342-B048-85BDC9FD1C3A}</a:tableStyleId>
              </a:tblPr>
              <a:tblGrid>
                <a:gridCol w="9461500">
                  <a:extLst>
                    <a:ext uri="{9D8B030D-6E8A-4147-A177-3AD203B41FA5}">
                      <a16:colId xmlns:a16="http://schemas.microsoft.com/office/drawing/2014/main" val="460123035"/>
                    </a:ext>
                  </a:extLst>
                </a:gridCol>
              </a:tblGrid>
              <a:tr h="302144">
                <a:tc>
                  <a:txBody>
                    <a:bodyPr/>
                    <a:lstStyle/>
                    <a:p>
                      <a:pPr algn="just">
                        <a:spcAft>
                          <a:spcPts val="0"/>
                        </a:spcAft>
                      </a:pPr>
                      <a:r>
                        <a:rPr lang="hr-HR" sz="2000">
                          <a:effectLst/>
                        </a:rPr>
                        <a:t>Naziv scenarija, rizik : Pojava toplinskog vala na području Općine  Sikirevci</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2476400"/>
                  </a:ext>
                </a:extLst>
              </a:tr>
              <a:tr h="302144">
                <a:tc>
                  <a:txBody>
                    <a:bodyPr/>
                    <a:lstStyle/>
                    <a:p>
                      <a:pPr algn="just">
                        <a:spcAft>
                          <a:spcPts val="0"/>
                        </a:spcAft>
                      </a:pPr>
                      <a:r>
                        <a:rPr lang="hr-HR" sz="2000">
                          <a:effectLst/>
                        </a:rPr>
                        <a:t>Grupa rizika: Ekstremne vremenske pojave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3545973"/>
                  </a:ext>
                </a:extLst>
              </a:tr>
              <a:tr h="302144">
                <a:tc>
                  <a:txBody>
                    <a:bodyPr/>
                    <a:lstStyle/>
                    <a:p>
                      <a:pPr algn="just">
                        <a:spcAft>
                          <a:spcPts val="0"/>
                        </a:spcAft>
                      </a:pPr>
                      <a:r>
                        <a:rPr lang="hr-HR" sz="2000">
                          <a:effectLst/>
                        </a:rPr>
                        <a:t>Rizik: Ekstremno visoke temperature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5962431"/>
                  </a:ext>
                </a:extLst>
              </a:tr>
              <a:tr h="302144">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6039847"/>
                  </a:ext>
                </a:extLst>
              </a:tr>
              <a:tr h="302144">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350964206"/>
                  </a:ext>
                </a:extLst>
              </a:tr>
              <a:tr h="3625725">
                <a:tc>
                  <a:txBody>
                    <a:bodyPr/>
                    <a:lstStyle/>
                    <a:p>
                      <a:pPr algn="just">
                        <a:spcAft>
                          <a:spcPts val="0"/>
                        </a:spcAft>
                      </a:pPr>
                      <a:r>
                        <a:rPr lang="hr-HR" sz="2000" dirty="0">
                          <a:effectLst/>
                        </a:rPr>
                        <a:t> </a:t>
                      </a:r>
                    </a:p>
                    <a:p>
                      <a:pPr algn="just">
                        <a:spcAft>
                          <a:spcPts val="0"/>
                        </a:spcAft>
                      </a:pPr>
                      <a:r>
                        <a:rPr lang="hr-HR" sz="2000" dirty="0">
                          <a:effectLst/>
                        </a:rPr>
                        <a:t>Tijekom mjeseca kolovoza na području Općine zabilježene su temperature zraka veće od 35</a:t>
                      </a:r>
                      <a:r>
                        <a:rPr lang="hr-HR" sz="2000" baseline="30000" dirty="0">
                          <a:effectLst/>
                        </a:rPr>
                        <a:t>o</a:t>
                      </a:r>
                      <a:r>
                        <a:rPr lang="hr-HR" sz="2000" dirty="0">
                          <a:effectLst/>
                        </a:rPr>
                        <a:t>C. Visoke temperature traju već 5 dana uzastopno. Prognoze Državnog hidrometeorološkog zavoda najavljuju tako visoke temperature i u danima koji slijede. Ambulante primarne zdravstvene zaštite rade pojačanim intenzitetom jer im sve učestalije  obraćaju stanovnici sa sličnim simptomima kao što su: prekomjerno povišena tjelesna temperatura, sunčanica i opće nemoći i umora.</a:t>
                      </a:r>
                    </a:p>
                    <a:p>
                      <a:pPr algn="just">
                        <a:spcAft>
                          <a:spcPts val="0"/>
                        </a:spcAft>
                      </a:pPr>
                      <a:r>
                        <a:rPr lang="hr-HR" sz="2000" dirty="0">
                          <a:effectLst/>
                        </a:rPr>
                        <a:t> </a:t>
                      </a:r>
                    </a:p>
                    <a:p>
                      <a:pPr algn="just">
                        <a:spcAft>
                          <a:spcPts val="0"/>
                        </a:spcAft>
                      </a:pPr>
                      <a:r>
                        <a:rPr lang="hr-HR" sz="2000" dirty="0">
                          <a:effectLst/>
                        </a:rPr>
                        <a:t>Pojavljuje se problem nedostatka pitke vode i zamućivanja vode u bunarima u naseljima koja nisu spojena na zajednički vodoopskrbni sustav. To može izazvati javnozdravstveni problem i pojavu epidemije. Prijeti potpuni nestanak pitke vode za ljude i za stoku. Općina mora uložiti dodatne napore da bi ugrožena naselja opskrbila pitkom vodom.</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895431385"/>
                  </a:ext>
                </a:extLst>
              </a:tr>
            </a:tbl>
          </a:graphicData>
        </a:graphic>
      </p:graphicFrame>
    </p:spTree>
    <p:extLst>
      <p:ext uri="{BB962C8B-B14F-4D97-AF65-F5344CB8AC3E}">
        <p14:creationId xmlns:p14="http://schemas.microsoft.com/office/powerpoint/2010/main" val="272398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5" name="Pravokutnik 4">
            <a:extLst>
              <a:ext uri="{FF2B5EF4-FFF2-40B4-BE49-F238E27FC236}">
                <a16:creationId xmlns:a16="http://schemas.microsoft.com/office/drawing/2014/main" id="{5EA7312B-4DA3-45C2-93BA-3962265E1A27}"/>
              </a:ext>
            </a:extLst>
          </p:cNvPr>
          <p:cNvSpPr/>
          <p:nvPr/>
        </p:nvSpPr>
        <p:spPr>
          <a:xfrm>
            <a:off x="809979" y="1593177"/>
            <a:ext cx="10806934" cy="3580467"/>
          </a:xfrm>
          <a:prstGeom prst="rect">
            <a:avLst/>
          </a:prstGeom>
          <a:solidFill>
            <a:schemeClr val="accent1">
              <a:lumMod val="20000"/>
              <a:lumOff val="80000"/>
            </a:schemeClr>
          </a:solidFill>
        </p:spPr>
        <p:txBody>
          <a:bodyPr wrap="square">
            <a:spAutoFit/>
          </a:bodyPr>
          <a:lstStyle/>
          <a:p>
            <a:pPr marL="285750" indent="-285750">
              <a:spcAft>
                <a:spcPts val="800"/>
              </a:spcAft>
              <a:buFont typeface="Wingdings" panose="05000000000000000000" pitchFamily="2" charset="2"/>
              <a:buChar char="Ø"/>
            </a:pPr>
            <a:r>
              <a:rPr lang="hr-HR" sz="2000" b="1" dirty="0">
                <a:latin typeface="Calibri" panose="020F0502020204030204" pitchFamily="34" charset="0"/>
                <a:ea typeface="Calibri" panose="020F0502020204030204" pitchFamily="34" charset="0"/>
                <a:cs typeface="Times New Roman" panose="02020603050405020304" pitchFamily="18" charset="0"/>
              </a:rPr>
              <a:t>ZAKON O SUSTAVU CIVILNE ZAŠTITE (NN 82/15, 118/18, 31/20, 20/21)</a:t>
            </a:r>
          </a:p>
          <a:p>
            <a:pPr marL="285750" indent="-285750">
              <a:spcAft>
                <a:spcPts val="800"/>
              </a:spcAft>
              <a:buFont typeface="Wingdings" panose="05000000000000000000" pitchFamily="2" charset="2"/>
              <a:buChar char="Ø"/>
            </a:pPr>
            <a:r>
              <a:rPr lang="hr-HR" sz="2000" b="1" dirty="0"/>
              <a:t>PRAVILNIK O SMJERNICAMA ZA IZRADU PROCJENA RIZIKA OD KATASTROFA I VELIKIH NESREĆA ZA PODRUČJE REPUBLIKE HRVATSKE I JEDINICA LOKALNE I PODRUČNE (REGIONALNE) SAMOUPRAVE (NN 65/16), </a:t>
            </a:r>
          </a:p>
          <a:p>
            <a:pPr marL="285750" indent="-285750">
              <a:spcAft>
                <a:spcPts val="800"/>
              </a:spcAft>
              <a:buFont typeface="Wingdings" panose="05000000000000000000" pitchFamily="2" charset="2"/>
              <a:buChar char="Ø"/>
            </a:pPr>
            <a:r>
              <a:rPr lang="hr-HR" sz="2000" b="1" dirty="0"/>
              <a:t>Procjena rizika od katastrofa za Republiku Hrvatsku (Vlada RH, studeni 2019.g.),</a:t>
            </a:r>
          </a:p>
          <a:p>
            <a:pPr marL="285750" indent="-285750">
              <a:spcAft>
                <a:spcPts val="800"/>
              </a:spcAft>
              <a:buFont typeface="Wingdings" panose="05000000000000000000" pitchFamily="2" charset="2"/>
              <a:buChar char="Ø"/>
            </a:pPr>
            <a:r>
              <a:rPr lang="hr-HR" sz="2000" b="1" dirty="0"/>
              <a:t>Kriteriji za izradu smjernica koje donose čelnici područne (regionalne) samouprave za potrebe izrade procjene rizika od velikih nesreća na razinama jedinica lokalnih i područnih (regionalnih) samouprava (DUZS-e studeni 2016.g.),</a:t>
            </a:r>
          </a:p>
          <a:p>
            <a:pPr marL="285750" indent="-285750">
              <a:spcAft>
                <a:spcPts val="800"/>
              </a:spcAft>
              <a:buFont typeface="Wingdings" panose="05000000000000000000" pitchFamily="2" charset="2"/>
              <a:buChar char="Ø"/>
            </a:pPr>
            <a:r>
              <a:rPr lang="hr-HR" sz="2000" b="1" dirty="0"/>
              <a:t>Smjernice za izradu procjene rizika od velikih nesreća za područje Brodsko-Posavske županije (BPŽ-a, župan, veljača 2017.g.)</a:t>
            </a:r>
            <a:endParaRPr lang="hr-H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ZAKONODAVNI OKVIR</a:t>
            </a:r>
          </a:p>
        </p:txBody>
      </p:sp>
      <p:pic>
        <p:nvPicPr>
          <p:cNvPr id="9" name="Picture 7">
            <a:extLst>
              <a:ext uri="{FF2B5EF4-FFF2-40B4-BE49-F238E27FC236}">
                <a16:creationId xmlns:a16="http://schemas.microsoft.com/office/drawing/2014/main" id="{0D12F0D2-6A98-47C2-AA6F-EEF29280E14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3967697D-DCC8-4F0A-B271-1C9AF31CDA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685800" y="54738"/>
            <a:ext cx="9461500" cy="369332"/>
          </a:xfrm>
          <a:prstGeom prst="rect">
            <a:avLst/>
          </a:prstGeom>
          <a:solidFill>
            <a:schemeClr val="accent1">
              <a:lumMod val="20000"/>
              <a:lumOff val="80000"/>
            </a:schemeClr>
          </a:solidFill>
        </p:spPr>
        <p:txBody>
          <a:bodyPr wrap="square">
            <a:spAutoFit/>
          </a:bodyPr>
          <a:lstStyle/>
          <a:p>
            <a:pPr lvl="2" algn="ctr"/>
            <a:r>
              <a:rPr lang="hr-HR" b="1" dirty="0"/>
              <a:t>TOPLINSKI VAL, KARTA PRIJETNJE</a:t>
            </a:r>
            <a:endParaRPr lang="hr-HR" sz="1400" b="1" dirty="0"/>
          </a:p>
        </p:txBody>
      </p:sp>
      <p:pic>
        <p:nvPicPr>
          <p:cNvPr id="9" name="Picture 7">
            <a:extLst>
              <a:ext uri="{FF2B5EF4-FFF2-40B4-BE49-F238E27FC236}">
                <a16:creationId xmlns:a16="http://schemas.microsoft.com/office/drawing/2014/main" id="{875E4034-15D3-4CF8-BCEA-E74F98123E77}"/>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F8EDADF5-D514-4EA5-9D27-E8BD0EB207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1.jpg">
            <a:extLst>
              <a:ext uri="{FF2B5EF4-FFF2-40B4-BE49-F238E27FC236}">
                <a16:creationId xmlns:a16="http://schemas.microsoft.com/office/drawing/2014/main" id="{FC1AE988-1ED2-4212-8BDC-1E7BF8F59DE0}"/>
              </a:ext>
            </a:extLst>
          </p:cNvPr>
          <p:cNvPicPr/>
          <p:nvPr/>
        </p:nvPicPr>
        <p:blipFill>
          <a:blip r:embed="rId4" cstate="print"/>
          <a:srcRect/>
          <a:stretch>
            <a:fillRect/>
          </a:stretch>
        </p:blipFill>
        <p:spPr bwMode="auto">
          <a:xfrm>
            <a:off x="685800" y="688622"/>
            <a:ext cx="9461500" cy="5260622"/>
          </a:xfrm>
          <a:prstGeom prst="rect">
            <a:avLst/>
          </a:prstGeom>
          <a:noFill/>
          <a:ln w="9525">
            <a:noFill/>
            <a:miter lim="800000"/>
            <a:headEnd/>
            <a:tailEnd/>
          </a:ln>
        </p:spPr>
      </p:pic>
    </p:spTree>
    <p:extLst>
      <p:ext uri="{BB962C8B-B14F-4D97-AF65-F5344CB8AC3E}">
        <p14:creationId xmlns:p14="http://schemas.microsoft.com/office/powerpoint/2010/main" val="3496217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SUŠA</a:t>
            </a:r>
          </a:p>
        </p:txBody>
      </p:sp>
      <p:pic>
        <p:nvPicPr>
          <p:cNvPr id="9" name="Picture 7">
            <a:extLst>
              <a:ext uri="{FF2B5EF4-FFF2-40B4-BE49-F238E27FC236}">
                <a16:creationId xmlns:a16="http://schemas.microsoft.com/office/drawing/2014/main" id="{9CA9F87C-FD82-42A6-BCB4-221D03D1EE6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48C65645-E280-4F80-A229-1ABC4F0E3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C815EABA-9AD6-4290-BDFB-30A521D22EE7}"/>
              </a:ext>
            </a:extLst>
          </p:cNvPr>
          <p:cNvGraphicFramePr>
            <a:graphicFrameLocks noGrp="1"/>
          </p:cNvGraphicFramePr>
          <p:nvPr>
            <p:extLst>
              <p:ext uri="{D42A27DB-BD31-4B8C-83A1-F6EECF244321}">
                <p14:modId xmlns:p14="http://schemas.microsoft.com/office/powerpoint/2010/main" val="3529313738"/>
              </p:ext>
            </p:extLst>
          </p:nvPr>
        </p:nvGraphicFramePr>
        <p:xfrm>
          <a:off x="809979" y="824088"/>
          <a:ext cx="9416201" cy="4967109"/>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913111571"/>
                    </a:ext>
                  </a:extLst>
                </a:gridCol>
              </a:tblGrid>
              <a:tr h="496711">
                <a:tc>
                  <a:txBody>
                    <a:bodyPr/>
                    <a:lstStyle/>
                    <a:p>
                      <a:pPr algn="just">
                        <a:spcAft>
                          <a:spcPts val="0"/>
                        </a:spcAft>
                      </a:pPr>
                      <a:r>
                        <a:rPr lang="hr-HR" sz="2000">
                          <a:effectLst/>
                        </a:rPr>
                        <a:t>Naziv scenarija, rizik : Pojava suše na području Općine  Sikirevci</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4151609"/>
                  </a:ext>
                </a:extLst>
              </a:tr>
              <a:tr h="496711">
                <a:tc>
                  <a:txBody>
                    <a:bodyPr/>
                    <a:lstStyle/>
                    <a:p>
                      <a:pPr algn="just">
                        <a:spcAft>
                          <a:spcPts val="0"/>
                        </a:spcAft>
                      </a:pPr>
                      <a:r>
                        <a:rPr lang="hr-HR" sz="2000" dirty="0">
                          <a:effectLst/>
                        </a:rPr>
                        <a:t>Grupa rizika: Ekstremne vremenske pojave</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0676923"/>
                  </a:ext>
                </a:extLst>
              </a:tr>
              <a:tr h="496711">
                <a:tc>
                  <a:txBody>
                    <a:bodyPr/>
                    <a:lstStyle/>
                    <a:p>
                      <a:pPr algn="just">
                        <a:spcAft>
                          <a:spcPts val="0"/>
                        </a:spcAft>
                      </a:pPr>
                      <a:r>
                        <a:rPr lang="hr-HR" sz="2000">
                          <a:effectLst/>
                        </a:rPr>
                        <a:t>Rizik: Suša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6851633"/>
                  </a:ext>
                </a:extLst>
              </a:tr>
              <a:tr h="496711">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9857670"/>
                  </a:ext>
                </a:extLst>
              </a:tr>
              <a:tr h="496711">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661919713"/>
                  </a:ext>
                </a:extLst>
              </a:tr>
              <a:tr h="2483554">
                <a:tc>
                  <a:txBody>
                    <a:bodyPr/>
                    <a:lstStyle/>
                    <a:p>
                      <a:pPr algn="just">
                        <a:spcAft>
                          <a:spcPts val="0"/>
                        </a:spcAft>
                      </a:pPr>
                      <a:r>
                        <a:rPr lang="hr-HR" sz="2000" dirty="0">
                          <a:effectLst/>
                        </a:rPr>
                        <a:t> </a:t>
                      </a:r>
                    </a:p>
                    <a:p>
                      <a:pPr algn="just">
                        <a:spcAft>
                          <a:spcPts val="0"/>
                        </a:spcAft>
                      </a:pPr>
                      <a:r>
                        <a:rPr lang="hr-HR" sz="2000" dirty="0">
                          <a:effectLst/>
                        </a:rPr>
                        <a:t>Cijelo područje Općine može pogoditi ekstremna suša koja uzrokuje velike štete u poljoprivredi, voćarstvu i</a:t>
                      </a:r>
                    </a:p>
                    <a:p>
                      <a:pPr algn="just">
                        <a:spcAft>
                          <a:spcPts val="0"/>
                        </a:spcAft>
                      </a:pPr>
                      <a:r>
                        <a:rPr lang="hr-HR" sz="2000" dirty="0">
                          <a:effectLst/>
                        </a:rPr>
                        <a:t>vinogradarstvu. Stradavaju i divlje životinje kojima nestaju nadzemne vode koje su koristili za piće. Štete se javljaju i u šumskom fondu.</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769510420"/>
                  </a:ext>
                </a:extLst>
              </a:tr>
            </a:tbl>
          </a:graphicData>
        </a:graphic>
      </p:graphicFrame>
    </p:spTree>
    <p:extLst>
      <p:ext uri="{BB962C8B-B14F-4D97-AF65-F5344CB8AC3E}">
        <p14:creationId xmlns:p14="http://schemas.microsoft.com/office/powerpoint/2010/main" val="131852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SUŠA, KARTA PRIJETNJE</a:t>
            </a:r>
          </a:p>
        </p:txBody>
      </p:sp>
      <p:pic>
        <p:nvPicPr>
          <p:cNvPr id="10" name="Picture 7">
            <a:extLst>
              <a:ext uri="{FF2B5EF4-FFF2-40B4-BE49-F238E27FC236}">
                <a16:creationId xmlns:a16="http://schemas.microsoft.com/office/drawing/2014/main" id="{F562014A-43AB-41F9-A75A-1B198CADB9E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EA549277-C280-4F25-9428-7A673C7AB7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3.jpg">
            <a:extLst>
              <a:ext uri="{FF2B5EF4-FFF2-40B4-BE49-F238E27FC236}">
                <a16:creationId xmlns:a16="http://schemas.microsoft.com/office/drawing/2014/main" id="{76D43527-799B-4E3E-AE05-D308BBFE3EFA}"/>
              </a:ext>
            </a:extLst>
          </p:cNvPr>
          <p:cNvPicPr/>
          <p:nvPr/>
        </p:nvPicPr>
        <p:blipFill>
          <a:blip r:embed="rId4" cstate="print"/>
          <a:srcRect/>
          <a:stretch>
            <a:fillRect/>
          </a:stretch>
        </p:blipFill>
        <p:spPr bwMode="auto">
          <a:xfrm>
            <a:off x="809979" y="711200"/>
            <a:ext cx="9416201" cy="5091289"/>
          </a:xfrm>
          <a:prstGeom prst="rect">
            <a:avLst/>
          </a:prstGeom>
          <a:noFill/>
          <a:ln w="9525">
            <a:noFill/>
            <a:miter lim="800000"/>
            <a:headEnd/>
            <a:tailEnd/>
          </a:ln>
        </p:spPr>
      </p:pic>
    </p:spTree>
    <p:extLst>
      <p:ext uri="{BB962C8B-B14F-4D97-AF65-F5344CB8AC3E}">
        <p14:creationId xmlns:p14="http://schemas.microsoft.com/office/powerpoint/2010/main" val="1347354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TUČA</a:t>
            </a:r>
          </a:p>
        </p:txBody>
      </p:sp>
      <p:pic>
        <p:nvPicPr>
          <p:cNvPr id="10" name="Picture 7">
            <a:extLst>
              <a:ext uri="{FF2B5EF4-FFF2-40B4-BE49-F238E27FC236}">
                <a16:creationId xmlns:a16="http://schemas.microsoft.com/office/drawing/2014/main" id="{F562014A-43AB-41F9-A75A-1B198CADB9E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10E45955-FF31-4A27-A042-FB33E13F7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E3A631DC-B9DF-4EEB-A551-059619008D1E}"/>
              </a:ext>
            </a:extLst>
          </p:cNvPr>
          <p:cNvGraphicFramePr>
            <a:graphicFrameLocks noGrp="1"/>
          </p:cNvGraphicFramePr>
          <p:nvPr>
            <p:extLst>
              <p:ext uri="{D42A27DB-BD31-4B8C-83A1-F6EECF244321}">
                <p14:modId xmlns:p14="http://schemas.microsoft.com/office/powerpoint/2010/main" val="890646845"/>
              </p:ext>
            </p:extLst>
          </p:nvPr>
        </p:nvGraphicFramePr>
        <p:xfrm>
          <a:off x="809979" y="654756"/>
          <a:ext cx="9416201" cy="5339645"/>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2604795557"/>
                    </a:ext>
                  </a:extLst>
                </a:gridCol>
              </a:tblGrid>
              <a:tr h="371777">
                <a:tc>
                  <a:txBody>
                    <a:bodyPr/>
                    <a:lstStyle/>
                    <a:p>
                      <a:pPr algn="just">
                        <a:spcAft>
                          <a:spcPts val="0"/>
                        </a:spcAft>
                      </a:pPr>
                      <a:r>
                        <a:rPr lang="hr-HR" sz="2000">
                          <a:effectLst/>
                        </a:rPr>
                        <a:t>Naziv scenarija: Tuča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5981125"/>
                  </a:ext>
                </a:extLst>
              </a:tr>
              <a:tr h="371777">
                <a:tc>
                  <a:txBody>
                    <a:bodyPr/>
                    <a:lstStyle/>
                    <a:p>
                      <a:pPr algn="just">
                        <a:spcAft>
                          <a:spcPts val="0"/>
                        </a:spcAft>
                      </a:pPr>
                      <a:r>
                        <a:rPr lang="hr-HR" sz="2000">
                          <a:effectLst/>
                        </a:rPr>
                        <a:t>Grupa rizika: Padaline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7201935"/>
                  </a:ext>
                </a:extLst>
              </a:tr>
              <a:tr h="371777">
                <a:tc>
                  <a:txBody>
                    <a:bodyPr/>
                    <a:lstStyle/>
                    <a:p>
                      <a:pPr algn="just">
                        <a:spcAft>
                          <a:spcPts val="0"/>
                        </a:spcAft>
                      </a:pPr>
                      <a:r>
                        <a:rPr lang="hr-HR" sz="2000">
                          <a:effectLst/>
                        </a:rPr>
                        <a:t>Rizik: Tuča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1096012"/>
                  </a:ext>
                </a:extLst>
              </a:tr>
              <a:tr h="371777">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6316468"/>
                  </a:ext>
                </a:extLst>
              </a:tr>
              <a:tr h="371777">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254600284"/>
                  </a:ext>
                </a:extLst>
              </a:tr>
              <a:tr h="3480760">
                <a:tc>
                  <a:txBody>
                    <a:bodyPr/>
                    <a:lstStyle/>
                    <a:p>
                      <a:pPr algn="just" fontAlgn="base">
                        <a:lnSpc>
                          <a:spcPct val="115000"/>
                        </a:lnSpc>
                        <a:spcAft>
                          <a:spcPts val="0"/>
                        </a:spcAft>
                      </a:pPr>
                      <a:r>
                        <a:rPr lang="hr-HR" sz="2000" dirty="0">
                          <a:effectLst/>
                        </a:rPr>
                        <a:t> </a:t>
                      </a:r>
                    </a:p>
                    <a:p>
                      <a:pPr algn="just" fontAlgn="base">
                        <a:lnSpc>
                          <a:spcPct val="115000"/>
                        </a:lnSpc>
                        <a:spcAft>
                          <a:spcPts val="0"/>
                        </a:spcAft>
                      </a:pPr>
                      <a:r>
                        <a:rPr lang="hr-HR" sz="2000" dirty="0">
                          <a:effectLst/>
                        </a:rPr>
                        <a:t>Tuča je kruta oborina sastavljena od zrna ili komada leda, promjera većeg od 5 do 50 mm i većeg. Elementi tuče sastavljeni su od prozirnih i neprozirnih slojeva leda. Glavna karakteristika tuče je nepravilnost u pojavljivanju tako da može proći i nekoliko godina da je na jednom mjestu nema, a zatim je jedne godine bude na pretek.  Veća je vjerojatnost da pogodi ista područja pa su neka više ugrožena od pojave tuče. Pada s kišnim pljuskom, pa pri pojavi uzrokuje velike štete na poljoprivrednim kulturama, građevinskim objektima, vozilima, može izazvati i teže ozljede osoba.</a:t>
                      </a:r>
                    </a:p>
                    <a:p>
                      <a:pPr algn="just" fontAlgn="base">
                        <a:lnSpc>
                          <a:spcPct val="115000"/>
                        </a:lnSpc>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4955127"/>
                  </a:ext>
                </a:extLst>
              </a:tr>
            </a:tbl>
          </a:graphicData>
        </a:graphic>
      </p:graphicFrame>
    </p:spTree>
    <p:extLst>
      <p:ext uri="{BB962C8B-B14F-4D97-AF65-F5344CB8AC3E}">
        <p14:creationId xmlns:p14="http://schemas.microsoft.com/office/powerpoint/2010/main" val="61063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TUČA, KARTA PRIJETNJE</a:t>
            </a:r>
          </a:p>
        </p:txBody>
      </p:sp>
      <p:pic>
        <p:nvPicPr>
          <p:cNvPr id="10" name="Picture 7">
            <a:extLst>
              <a:ext uri="{FF2B5EF4-FFF2-40B4-BE49-F238E27FC236}">
                <a16:creationId xmlns:a16="http://schemas.microsoft.com/office/drawing/2014/main" id="{F562014A-43AB-41F9-A75A-1B198CADB9E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61EB8000-5283-4280-93A2-9AE618C82C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1.jpg">
            <a:extLst>
              <a:ext uri="{FF2B5EF4-FFF2-40B4-BE49-F238E27FC236}">
                <a16:creationId xmlns:a16="http://schemas.microsoft.com/office/drawing/2014/main" id="{E6BB0AD8-A000-4262-ADCF-9D8EB8CE7D3A}"/>
              </a:ext>
            </a:extLst>
          </p:cNvPr>
          <p:cNvPicPr/>
          <p:nvPr/>
        </p:nvPicPr>
        <p:blipFill>
          <a:blip r:embed="rId4" cstate="print"/>
          <a:srcRect/>
          <a:stretch>
            <a:fillRect/>
          </a:stretch>
        </p:blipFill>
        <p:spPr bwMode="auto">
          <a:xfrm>
            <a:off x="809979" y="666044"/>
            <a:ext cx="9416201" cy="5238045"/>
          </a:xfrm>
          <a:prstGeom prst="rect">
            <a:avLst/>
          </a:prstGeom>
          <a:noFill/>
          <a:ln w="9525">
            <a:noFill/>
            <a:miter lim="800000"/>
            <a:headEnd/>
            <a:tailEnd/>
          </a:ln>
        </p:spPr>
      </p:pic>
    </p:spTree>
    <p:extLst>
      <p:ext uri="{BB962C8B-B14F-4D97-AF65-F5344CB8AC3E}">
        <p14:creationId xmlns:p14="http://schemas.microsoft.com/office/powerpoint/2010/main" val="385800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EPIDEMIJE I PANDEMIJE</a:t>
            </a:r>
          </a:p>
        </p:txBody>
      </p:sp>
      <p:pic>
        <p:nvPicPr>
          <p:cNvPr id="10" name="Picture 7">
            <a:extLst>
              <a:ext uri="{FF2B5EF4-FFF2-40B4-BE49-F238E27FC236}">
                <a16:creationId xmlns:a16="http://schemas.microsoft.com/office/drawing/2014/main" id="{F562014A-43AB-41F9-A75A-1B198CADB9E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1CF5F2FB-A2EB-4DDD-94ED-BB82B63DF9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D932CE68-4A05-463F-B688-B1B685B81216}"/>
              </a:ext>
            </a:extLst>
          </p:cNvPr>
          <p:cNvGraphicFramePr>
            <a:graphicFrameLocks noGrp="1"/>
          </p:cNvGraphicFramePr>
          <p:nvPr>
            <p:extLst>
              <p:ext uri="{D42A27DB-BD31-4B8C-83A1-F6EECF244321}">
                <p14:modId xmlns:p14="http://schemas.microsoft.com/office/powerpoint/2010/main" val="318350428"/>
              </p:ext>
            </p:extLst>
          </p:nvPr>
        </p:nvGraphicFramePr>
        <p:xfrm>
          <a:off x="809979" y="801511"/>
          <a:ext cx="9416201" cy="5125155"/>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981310794"/>
                    </a:ext>
                  </a:extLst>
                </a:gridCol>
              </a:tblGrid>
              <a:tr h="34167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hr-HR" sz="2000" dirty="0">
                          <a:effectLst/>
                        </a:rPr>
                        <a:t>Naziv scenarija, rizik : Pojava pandemije infekcije  SARS-CoV-2 virusom</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1117839"/>
                  </a:ext>
                </a:extLst>
              </a:tr>
              <a:tr h="341677">
                <a:tc>
                  <a:txBody>
                    <a:bodyPr/>
                    <a:lstStyle/>
                    <a:p>
                      <a:pPr algn="just">
                        <a:spcAft>
                          <a:spcPts val="0"/>
                        </a:spcAft>
                      </a:pPr>
                      <a:r>
                        <a:rPr lang="hr-HR" sz="2000">
                          <a:effectLst/>
                        </a:rPr>
                        <a:t>Grupa rizika: Epidemije i pandemije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0241764"/>
                  </a:ext>
                </a:extLst>
              </a:tr>
              <a:tr h="341677">
                <a:tc>
                  <a:txBody>
                    <a:bodyPr/>
                    <a:lstStyle/>
                    <a:p>
                      <a:pPr algn="just">
                        <a:spcAft>
                          <a:spcPts val="0"/>
                        </a:spcAft>
                      </a:pPr>
                      <a:r>
                        <a:rPr lang="hr-HR" sz="2000">
                          <a:effectLst/>
                        </a:rPr>
                        <a:t>Rizik: Pandemija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645946"/>
                  </a:ext>
                </a:extLst>
              </a:tr>
              <a:tr h="341677">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9568463"/>
                  </a:ext>
                </a:extLst>
              </a:tr>
              <a:tr h="341677">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372100537"/>
                  </a:ext>
                </a:extLst>
              </a:tr>
              <a:tr h="3416770">
                <a:tc>
                  <a:txBody>
                    <a:bodyPr/>
                    <a:lstStyle/>
                    <a:p>
                      <a:pPr algn="just" fontAlgn="base">
                        <a:spcAft>
                          <a:spcPts val="0"/>
                        </a:spcAft>
                      </a:pPr>
                      <a:r>
                        <a:rPr lang="hr-HR" sz="2000" dirty="0">
                          <a:effectLst/>
                        </a:rPr>
                        <a:t>Novi koronavirus izazvao je pandemiju. Virus je  otkriven u Kini krajem 2019. godine, nazvan je SARS-CoV-2 (Severe Acute Respiratory Syndrome Coronavirus-2). Radi se o novom soju koronavirusa koji prije nije bio otkriven kod ljudi. COVID-19 je naziv bolesti uzrokovane SARS-CoV-2.</a:t>
                      </a:r>
                    </a:p>
                    <a:p>
                      <a:pPr algn="just" fontAlgn="base">
                        <a:spcAft>
                          <a:spcPts val="0"/>
                        </a:spcAft>
                      </a:pPr>
                      <a:endParaRPr lang="hr-HR" sz="2000" dirty="0">
                        <a:effectLst/>
                      </a:endParaRPr>
                    </a:p>
                    <a:p>
                      <a:pPr algn="just" fontAlgn="base">
                        <a:spcAft>
                          <a:spcPts val="0"/>
                        </a:spcAft>
                      </a:pPr>
                      <a:r>
                        <a:rPr lang="hr-HR" sz="2000" dirty="0">
                          <a:effectLst/>
                        </a:rPr>
                        <a:t>Koliko je poznato, virus može uzrokovati blage simptome slične gripi poput: povišene tjelesne temperature, kašlja, otežanog disanja, bolova u mišićima i umora. U težim slučajevima javlja se teška upala pluća, akutni sindrom respiratornog distresa, sepsa i septički šok koji mogu uzrokovati smrt pacijenta. Osobe koje boluju od težih oblika kroničnih bolesti podložnije su težim oboljenjima. </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491907424"/>
                  </a:ext>
                </a:extLst>
              </a:tr>
            </a:tbl>
          </a:graphicData>
        </a:graphic>
      </p:graphicFrame>
    </p:spTree>
    <p:extLst>
      <p:ext uri="{BB962C8B-B14F-4D97-AF65-F5344CB8AC3E}">
        <p14:creationId xmlns:p14="http://schemas.microsoft.com/office/powerpoint/2010/main" val="3522422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EPIDEMIJE I PANDEMIJE, karta prijetnje</a:t>
            </a:r>
          </a:p>
        </p:txBody>
      </p:sp>
      <p:pic>
        <p:nvPicPr>
          <p:cNvPr id="10" name="Picture 7">
            <a:extLst>
              <a:ext uri="{FF2B5EF4-FFF2-40B4-BE49-F238E27FC236}">
                <a16:creationId xmlns:a16="http://schemas.microsoft.com/office/drawing/2014/main" id="{F562014A-43AB-41F9-A75A-1B198CADB9E9}"/>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2" name="Picture 2" descr="[Sikirevci]">
            <a:extLst>
              <a:ext uri="{FF2B5EF4-FFF2-40B4-BE49-F238E27FC236}">
                <a16:creationId xmlns:a16="http://schemas.microsoft.com/office/drawing/2014/main" id="{2BB1EE37-86C6-4FFB-8C65-05CDB520BE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3" name="Slika 12" descr="C:\Users\Blaženka Budimir\Desktop\SIKIREVCI_MALE KARTE-posljedice 1.jpg">
            <a:extLst>
              <a:ext uri="{FF2B5EF4-FFF2-40B4-BE49-F238E27FC236}">
                <a16:creationId xmlns:a16="http://schemas.microsoft.com/office/drawing/2014/main" id="{10EBCDEA-44FC-4E7E-8AEA-6AE36D0B2C68}"/>
              </a:ext>
            </a:extLst>
          </p:cNvPr>
          <p:cNvPicPr/>
          <p:nvPr/>
        </p:nvPicPr>
        <p:blipFill>
          <a:blip r:embed="rId4" cstate="print"/>
          <a:srcRect/>
          <a:stretch>
            <a:fillRect/>
          </a:stretch>
        </p:blipFill>
        <p:spPr bwMode="auto">
          <a:xfrm>
            <a:off x="809979" y="767644"/>
            <a:ext cx="9416201" cy="5181600"/>
          </a:xfrm>
          <a:prstGeom prst="rect">
            <a:avLst/>
          </a:prstGeom>
          <a:noFill/>
          <a:ln w="9525">
            <a:noFill/>
            <a:miter lim="800000"/>
            <a:headEnd/>
            <a:tailEnd/>
          </a:ln>
        </p:spPr>
      </p:pic>
    </p:spTree>
    <p:extLst>
      <p:ext uri="{BB962C8B-B14F-4D97-AF65-F5344CB8AC3E}">
        <p14:creationId xmlns:p14="http://schemas.microsoft.com/office/powerpoint/2010/main" val="244897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1" algn="ctr"/>
            <a:r>
              <a:rPr lang="hr-HR" b="1" dirty="0"/>
              <a:t>MRAZ</a:t>
            </a:r>
          </a:p>
        </p:txBody>
      </p:sp>
      <p:pic>
        <p:nvPicPr>
          <p:cNvPr id="11" name="Picture 7">
            <a:extLst>
              <a:ext uri="{FF2B5EF4-FFF2-40B4-BE49-F238E27FC236}">
                <a16:creationId xmlns:a16="http://schemas.microsoft.com/office/drawing/2014/main" id="{26AA260E-D42C-4873-8693-C6FA9B51FA94}"/>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CA1AD5E1-D906-4A27-B171-9760114CBF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CFF16825-D2E7-4E70-B381-2F210CE2441E}"/>
              </a:ext>
            </a:extLst>
          </p:cNvPr>
          <p:cNvGraphicFramePr>
            <a:graphicFrameLocks noGrp="1"/>
          </p:cNvGraphicFramePr>
          <p:nvPr>
            <p:extLst>
              <p:ext uri="{D42A27DB-BD31-4B8C-83A1-F6EECF244321}">
                <p14:modId xmlns:p14="http://schemas.microsoft.com/office/powerpoint/2010/main" val="2274108379"/>
              </p:ext>
            </p:extLst>
          </p:nvPr>
        </p:nvGraphicFramePr>
        <p:xfrm>
          <a:off x="809979" y="677332"/>
          <a:ext cx="9416201" cy="5159022"/>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3792722350"/>
                    </a:ext>
                  </a:extLst>
                </a:gridCol>
              </a:tblGrid>
              <a:tr h="515902">
                <a:tc>
                  <a:txBody>
                    <a:bodyPr/>
                    <a:lstStyle/>
                    <a:p>
                      <a:pPr algn="just">
                        <a:spcAft>
                          <a:spcPts val="0"/>
                        </a:spcAft>
                      </a:pPr>
                      <a:r>
                        <a:rPr lang="hr-HR" sz="2000">
                          <a:effectLst/>
                        </a:rPr>
                        <a:t>Naziv scenarija, rizik : Pojava mraza na području Općine Sikirevci</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5082581"/>
                  </a:ext>
                </a:extLst>
              </a:tr>
              <a:tr h="515902">
                <a:tc>
                  <a:txBody>
                    <a:bodyPr/>
                    <a:lstStyle/>
                    <a:p>
                      <a:pPr algn="just">
                        <a:spcAft>
                          <a:spcPts val="0"/>
                        </a:spcAft>
                      </a:pPr>
                      <a:r>
                        <a:rPr lang="hr-HR" sz="2000">
                          <a:effectLst/>
                        </a:rPr>
                        <a:t>Grupa rizika: Ekstremne vremenske neprilike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2732604"/>
                  </a:ext>
                </a:extLst>
              </a:tr>
              <a:tr h="515902">
                <a:tc>
                  <a:txBody>
                    <a:bodyPr/>
                    <a:lstStyle/>
                    <a:p>
                      <a:pPr algn="just">
                        <a:spcAft>
                          <a:spcPts val="0"/>
                        </a:spcAft>
                      </a:pPr>
                      <a:r>
                        <a:rPr lang="hr-HR" sz="2000">
                          <a:effectLst/>
                        </a:rPr>
                        <a:t>Rizik: Mraz</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7986038"/>
                  </a:ext>
                </a:extLst>
              </a:tr>
              <a:tr h="515902">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7179087"/>
                  </a:ext>
                </a:extLst>
              </a:tr>
              <a:tr h="515902">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36767455"/>
                  </a:ext>
                </a:extLst>
              </a:tr>
              <a:tr h="2579512">
                <a:tc>
                  <a:txBody>
                    <a:bodyPr/>
                    <a:lstStyle/>
                    <a:p>
                      <a:pPr algn="just">
                        <a:spcAft>
                          <a:spcPts val="0"/>
                        </a:spcAft>
                      </a:pPr>
                      <a:r>
                        <a:rPr lang="hr-HR" sz="2000" dirty="0">
                          <a:effectLst/>
                        </a:rPr>
                        <a:t> </a:t>
                      </a:r>
                    </a:p>
                    <a:p>
                      <a:pPr algn="just">
                        <a:spcAft>
                          <a:spcPts val="0"/>
                        </a:spcAft>
                      </a:pPr>
                      <a:r>
                        <a:rPr lang="hr-HR" sz="2000" dirty="0">
                          <a:effectLst/>
                        </a:rPr>
                        <a:t>Cijelo područje Općine može pogoditi mraz koji uzrokuje velike štete u poljoprivredi, voćarstvu i vinogradarstvu.</a:t>
                      </a:r>
                    </a:p>
                    <a:p>
                      <a:pPr algn="just">
                        <a:spcAft>
                          <a:spcPts val="0"/>
                        </a:spcAft>
                      </a:pPr>
                      <a:r>
                        <a:rPr lang="hr-HR" sz="2000" dirty="0">
                          <a:effectLst/>
                        </a:rPr>
                        <a:t> </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66698735"/>
                  </a:ext>
                </a:extLst>
              </a:tr>
            </a:tbl>
          </a:graphicData>
        </a:graphic>
      </p:graphicFrame>
    </p:spTree>
    <p:extLst>
      <p:ext uri="{BB962C8B-B14F-4D97-AF65-F5344CB8AC3E}">
        <p14:creationId xmlns:p14="http://schemas.microsoft.com/office/powerpoint/2010/main" val="354361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MRAZ, KARTA PRIJETNJE</a:t>
            </a:r>
          </a:p>
        </p:txBody>
      </p:sp>
      <p:pic>
        <p:nvPicPr>
          <p:cNvPr id="10" name="Picture 7">
            <a:extLst>
              <a:ext uri="{FF2B5EF4-FFF2-40B4-BE49-F238E27FC236}">
                <a16:creationId xmlns:a16="http://schemas.microsoft.com/office/drawing/2014/main" id="{BBCC25E3-5920-4E15-B081-E43239A1FF5D}"/>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CBB006F1-0699-4238-93A7-F03B6A0CCE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9"/>
          <p:cNvPicPr/>
          <p:nvPr/>
        </p:nvPicPr>
        <p:blipFill>
          <a:blip r:embed="rId4" cstate="print">
            <a:extLst>
              <a:ext uri="{28A0092B-C50C-407E-A947-70E740481C1C}">
                <a14:useLocalDpi xmlns:a14="http://schemas.microsoft.com/office/drawing/2010/main" val="0"/>
              </a:ext>
            </a:extLst>
          </a:blip>
          <a:stretch>
            <a:fillRect/>
          </a:stretch>
        </p:blipFill>
        <p:spPr bwMode="auto">
          <a:xfrm>
            <a:off x="1371601" y="625643"/>
            <a:ext cx="9577136" cy="5702968"/>
          </a:xfrm>
          <a:prstGeom prst="rect">
            <a:avLst/>
          </a:prstGeom>
          <a:noFill/>
          <a:ln w="9525">
            <a:noFill/>
            <a:miter lim="800000"/>
            <a:headEnd/>
            <a:tailEnd/>
          </a:ln>
        </p:spPr>
      </p:pic>
    </p:spTree>
    <p:extLst>
      <p:ext uri="{BB962C8B-B14F-4D97-AF65-F5344CB8AC3E}">
        <p14:creationId xmlns:p14="http://schemas.microsoft.com/office/powerpoint/2010/main" val="86930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INDUSTRIJSKE NESREĆE</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8B06BDAA-ED7B-4E62-9AD5-18B640649F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2C30574D-2A93-49BD-94F6-3A7E91ADBB1E}"/>
              </a:ext>
            </a:extLst>
          </p:cNvPr>
          <p:cNvGraphicFramePr>
            <a:graphicFrameLocks noGrp="1"/>
          </p:cNvGraphicFramePr>
          <p:nvPr>
            <p:extLst>
              <p:ext uri="{D42A27DB-BD31-4B8C-83A1-F6EECF244321}">
                <p14:modId xmlns:p14="http://schemas.microsoft.com/office/powerpoint/2010/main" val="186846553"/>
              </p:ext>
            </p:extLst>
          </p:nvPr>
        </p:nvGraphicFramePr>
        <p:xfrm>
          <a:off x="809979" y="756355"/>
          <a:ext cx="9416201" cy="5046134"/>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1870472468"/>
                    </a:ext>
                  </a:extLst>
                </a:gridCol>
              </a:tblGrid>
              <a:tr h="426659">
                <a:tc>
                  <a:txBody>
                    <a:bodyPr/>
                    <a:lstStyle/>
                    <a:p>
                      <a:pPr algn="just">
                        <a:spcAft>
                          <a:spcPts val="0"/>
                        </a:spcAft>
                      </a:pPr>
                      <a:r>
                        <a:rPr lang="hr-HR" sz="2000">
                          <a:effectLst/>
                        </a:rPr>
                        <a:t>Naziv scenarija, rizik : Nekontrolirano ispuštanje UNP</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157716"/>
                  </a:ext>
                </a:extLst>
              </a:tr>
              <a:tr h="426659">
                <a:tc>
                  <a:txBody>
                    <a:bodyPr/>
                    <a:lstStyle/>
                    <a:p>
                      <a:pPr algn="just">
                        <a:spcAft>
                          <a:spcPts val="0"/>
                        </a:spcAft>
                      </a:pPr>
                      <a:r>
                        <a:rPr lang="hr-HR" sz="2000">
                          <a:effectLst/>
                        </a:rPr>
                        <a:t>Grupa rizika: Tehničko tehnološke nesreće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2242630"/>
                  </a:ext>
                </a:extLst>
              </a:tr>
              <a:tr h="426659">
                <a:tc>
                  <a:txBody>
                    <a:bodyPr/>
                    <a:lstStyle/>
                    <a:p>
                      <a:pPr algn="just">
                        <a:spcAft>
                          <a:spcPts val="0"/>
                        </a:spcAft>
                      </a:pPr>
                      <a:r>
                        <a:rPr lang="hr-HR" sz="2000">
                          <a:effectLst/>
                        </a:rPr>
                        <a:t>Rizik: Industrijske nesreće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5363354"/>
                  </a:ext>
                </a:extLst>
              </a:tr>
              <a:tr h="426659">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4088376"/>
                  </a:ext>
                </a:extLst>
              </a:tr>
              <a:tr h="426659">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800291438"/>
                  </a:ext>
                </a:extLst>
              </a:tr>
              <a:tr h="2912839">
                <a:tc>
                  <a:txBody>
                    <a:bodyPr/>
                    <a:lstStyle/>
                    <a:p>
                      <a:pPr algn="just" fontAlgn="base">
                        <a:lnSpc>
                          <a:spcPct val="115000"/>
                        </a:lnSpc>
                      </a:pPr>
                      <a:r>
                        <a:rPr lang="hr-HR" sz="2000" dirty="0">
                          <a:effectLst/>
                        </a:rPr>
                        <a:t>Za analizu je uzet scenarij prema kriteriju najveće pretpostavljene količine ispuštene najopasnije tvari iz nadzemnog spremnika – ukapljenog naftnog plina, te pretpostavljenih najtežih posljedica za ljude s obzirom na mjesto nastanka ispuštanja i zapaljenje, odnosno eksplozije kao najtežeg oblika ugrožavanja ljudi i okoliša. Nekontrolirano ispuštanje UNP događa se iz nadzemnog spremnika tvrtke Automehanika „</a:t>
                      </a:r>
                      <a:r>
                        <a:rPr lang="hr-HR" sz="2000" dirty="0" err="1">
                          <a:effectLst/>
                        </a:rPr>
                        <a:t>Vlajnić</a:t>
                      </a:r>
                      <a:r>
                        <a:rPr lang="hr-HR" sz="2000" dirty="0">
                          <a:effectLst/>
                        </a:rPr>
                        <a:t>“ smještena je na adresi Jaruge bb, u naselju Jaruge.</a:t>
                      </a:r>
                    </a:p>
                    <a:p>
                      <a:pPr algn="just" fontAlgn="base">
                        <a:lnSpc>
                          <a:spcPct val="115000"/>
                        </a:lnSpc>
                      </a:pPr>
                      <a:r>
                        <a:rPr lang="hr-HR" sz="2000" dirty="0">
                          <a:effectLst/>
                        </a:rPr>
                        <a:t> </a:t>
                      </a:r>
                      <a:endParaRPr lang="hr-H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016304773"/>
                  </a:ext>
                </a:extLst>
              </a:tr>
            </a:tbl>
          </a:graphicData>
        </a:graphic>
      </p:graphicFrame>
    </p:spTree>
    <p:extLst>
      <p:ext uri="{BB962C8B-B14F-4D97-AF65-F5344CB8AC3E}">
        <p14:creationId xmlns:p14="http://schemas.microsoft.com/office/powerpoint/2010/main" val="403246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5" name="Pravokutnik 4">
            <a:extLst>
              <a:ext uri="{FF2B5EF4-FFF2-40B4-BE49-F238E27FC236}">
                <a16:creationId xmlns:a16="http://schemas.microsoft.com/office/drawing/2014/main" id="{5EA7312B-4DA3-45C2-93BA-3962265E1A27}"/>
              </a:ext>
            </a:extLst>
          </p:cNvPr>
          <p:cNvSpPr/>
          <p:nvPr/>
        </p:nvSpPr>
        <p:spPr>
          <a:xfrm>
            <a:off x="692533" y="1268921"/>
            <a:ext cx="10806934" cy="3683060"/>
          </a:xfrm>
          <a:prstGeom prst="rect">
            <a:avLst/>
          </a:prstGeom>
          <a:solidFill>
            <a:schemeClr val="accent1">
              <a:lumMod val="20000"/>
              <a:lumOff val="80000"/>
            </a:schemeClr>
          </a:solidFill>
        </p:spPr>
        <p:txBody>
          <a:bodyPr wrap="square">
            <a:spAutoFit/>
          </a:bodyPr>
          <a:lstStyle/>
          <a:p>
            <a:pPr marL="285750" indent="-285750">
              <a:spcAft>
                <a:spcPts val="800"/>
              </a:spcAft>
              <a:buFont typeface="Wingdings" panose="05000000000000000000" pitchFamily="2" charset="2"/>
              <a:buChar char="Ø"/>
            </a:pPr>
            <a:r>
              <a:rPr lang="hr-HR" sz="2000" b="1" dirty="0"/>
              <a:t>PRAVILNIK O SMJERNICAMA ZA IZRADU PROCJENA RIZIKA OD KATASTROFA I VELIKIH NESREĆA ZA PODRUČJE REPUBLIKE HRVATSKE I JEDINICA LOKALNE I PODRUČNE (REGIONALNE) SAMOUPRAVE (NN 65/16),</a:t>
            </a:r>
          </a:p>
          <a:p>
            <a:pPr marL="285750" indent="-285750">
              <a:spcAft>
                <a:spcPts val="800"/>
              </a:spcAft>
              <a:buFont typeface="Wingdings" panose="05000000000000000000" pitchFamily="2" charset="2"/>
              <a:buChar char="Ø"/>
            </a:pPr>
            <a:endParaRPr lang="hr-HR" sz="2000" b="1" dirty="0"/>
          </a:p>
          <a:p>
            <a:pPr fontAlgn="base"/>
            <a:r>
              <a:rPr lang="hr-HR" sz="2000" dirty="0"/>
              <a:t>	- Nositelji izrade procjena rizika od velikih nesreća za područja jedinica lokalne i područne (regionalne) samouprave </a:t>
            </a:r>
            <a:r>
              <a:rPr lang="hr-HR" sz="2000" b="1" dirty="0"/>
              <a:t>su izvršna tijela tih jedinica kao glavni koordinatori </a:t>
            </a:r>
            <a:r>
              <a:rPr lang="hr-HR" sz="2000" dirty="0"/>
              <a:t>uz suradnju sudionika sukladno </a:t>
            </a:r>
            <a:r>
              <a:rPr lang="hr-HR" sz="2000" b="1" dirty="0"/>
              <a:t>posebnoj odluci </a:t>
            </a:r>
            <a:r>
              <a:rPr lang="hr-HR" sz="2000" dirty="0"/>
              <a:t>izvršnog tijela o izradi procjene rizika od velikih nesreća.</a:t>
            </a:r>
          </a:p>
          <a:p>
            <a:pPr fontAlgn="base"/>
            <a:endParaRPr lang="hr-HR" sz="2000" dirty="0"/>
          </a:p>
          <a:p>
            <a:pPr fontAlgn="base"/>
            <a:r>
              <a:rPr lang="hr-HR" sz="2000" dirty="0"/>
              <a:t>	- Nositelji izrade procjena rizika od velikih nesreća tijekom rada na dokumentu mogu ugovorom angažirati ovlaštenika za </a:t>
            </a:r>
            <a:r>
              <a:rPr lang="hr-HR" sz="2000" b="1" dirty="0"/>
              <a:t>prvu grupu stručnih poslova u području planiranja civilne zaštite</a:t>
            </a:r>
            <a:r>
              <a:rPr lang="hr-HR" sz="2000" dirty="0"/>
              <a:t>, u svojstvu konzultanta.</a:t>
            </a:r>
            <a:endParaRPr lang="hr-H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ZAKONODAVNI OKVIR</a:t>
            </a:r>
          </a:p>
        </p:txBody>
      </p:sp>
      <p:pic>
        <p:nvPicPr>
          <p:cNvPr id="10" name="Picture 7">
            <a:extLst>
              <a:ext uri="{FF2B5EF4-FFF2-40B4-BE49-F238E27FC236}">
                <a16:creationId xmlns:a16="http://schemas.microsoft.com/office/drawing/2014/main" id="{705C18EA-3436-477F-AE25-5F369F7ED67B}"/>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425B9293-D9CF-45E1-85C3-413F9857AA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21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INDUSTRIJSKE NESREĆE</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4" name="Rectangle 7">
            <a:extLst>
              <a:ext uri="{FF2B5EF4-FFF2-40B4-BE49-F238E27FC236}">
                <a16:creationId xmlns:a16="http://schemas.microsoft.com/office/drawing/2014/main" id="{612D6E62-10BE-40A2-8549-8FA48F05E899}"/>
              </a:ext>
            </a:extLst>
          </p:cNvPr>
          <p:cNvSpPr>
            <a:spLocks noChangeArrowheads="1"/>
          </p:cNvSpPr>
          <p:nvPr/>
        </p:nvSpPr>
        <p:spPr bwMode="auto">
          <a:xfrm>
            <a:off x="809979" y="424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12" name="Picture 2" descr="[Sikirevci]">
            <a:extLst>
              <a:ext uri="{FF2B5EF4-FFF2-40B4-BE49-F238E27FC236}">
                <a16:creationId xmlns:a16="http://schemas.microsoft.com/office/drawing/2014/main" id="{133D8A6A-6064-4E27-A224-D5A5DB1271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3" name="Slika 12" descr="slika">
            <a:extLst>
              <a:ext uri="{FF2B5EF4-FFF2-40B4-BE49-F238E27FC236}">
                <a16:creationId xmlns:a16="http://schemas.microsoft.com/office/drawing/2014/main" id="{35C6A90D-B859-4606-8C01-C5E74FCFE518}"/>
              </a:ext>
            </a:extLst>
          </p:cNvPr>
          <p:cNvPicPr/>
          <p:nvPr/>
        </p:nvPicPr>
        <p:blipFill>
          <a:blip r:embed="rId4" cstate="print"/>
          <a:srcRect/>
          <a:stretch>
            <a:fillRect/>
          </a:stretch>
        </p:blipFill>
        <p:spPr bwMode="auto">
          <a:xfrm>
            <a:off x="809979" y="609599"/>
            <a:ext cx="9416201" cy="5493027"/>
          </a:xfrm>
          <a:prstGeom prst="rect">
            <a:avLst/>
          </a:prstGeom>
          <a:noFill/>
          <a:ln w="9525">
            <a:noFill/>
            <a:miter lim="800000"/>
            <a:headEnd/>
            <a:tailEnd/>
          </a:ln>
        </p:spPr>
      </p:pic>
    </p:spTree>
    <p:extLst>
      <p:ext uri="{BB962C8B-B14F-4D97-AF65-F5344CB8AC3E}">
        <p14:creationId xmlns:p14="http://schemas.microsoft.com/office/powerpoint/2010/main" val="3814188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INDUSTRIJSKE NESREĆE, KARTA PRIJETNJE</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53330CDA-B49A-4D32-8EDF-9D2D7C79E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4.jpg">
            <a:extLst>
              <a:ext uri="{FF2B5EF4-FFF2-40B4-BE49-F238E27FC236}">
                <a16:creationId xmlns:a16="http://schemas.microsoft.com/office/drawing/2014/main" id="{FFB05123-0B09-4D28-A59A-1EA81BCCA919}"/>
              </a:ext>
            </a:extLst>
          </p:cNvPr>
          <p:cNvPicPr/>
          <p:nvPr/>
        </p:nvPicPr>
        <p:blipFill>
          <a:blip r:embed="rId4" cstate="print"/>
          <a:srcRect/>
          <a:stretch>
            <a:fillRect/>
          </a:stretch>
        </p:blipFill>
        <p:spPr bwMode="auto">
          <a:xfrm>
            <a:off x="809979" y="745066"/>
            <a:ext cx="9416201" cy="5226755"/>
          </a:xfrm>
          <a:prstGeom prst="rect">
            <a:avLst/>
          </a:prstGeom>
          <a:noFill/>
          <a:ln w="9525">
            <a:noFill/>
            <a:miter lim="800000"/>
            <a:headEnd/>
            <a:tailEnd/>
          </a:ln>
        </p:spPr>
      </p:pic>
    </p:spTree>
    <p:extLst>
      <p:ext uri="{BB962C8B-B14F-4D97-AF65-F5344CB8AC3E}">
        <p14:creationId xmlns:p14="http://schemas.microsoft.com/office/powerpoint/2010/main" val="3380868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U PROMETU</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2F87B6B1-5436-456E-B4B8-AD6572B56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ica 4">
            <a:extLst>
              <a:ext uri="{FF2B5EF4-FFF2-40B4-BE49-F238E27FC236}">
                <a16:creationId xmlns:a16="http://schemas.microsoft.com/office/drawing/2014/main" id="{FC25B7E0-3DAE-4C74-A15B-D0C8A9F1B50B}"/>
              </a:ext>
            </a:extLst>
          </p:cNvPr>
          <p:cNvGraphicFramePr>
            <a:graphicFrameLocks noGrp="1"/>
          </p:cNvGraphicFramePr>
          <p:nvPr>
            <p:extLst>
              <p:ext uri="{D42A27DB-BD31-4B8C-83A1-F6EECF244321}">
                <p14:modId xmlns:p14="http://schemas.microsoft.com/office/powerpoint/2010/main" val="3689893008"/>
              </p:ext>
            </p:extLst>
          </p:nvPr>
        </p:nvGraphicFramePr>
        <p:xfrm>
          <a:off x="809979" y="812799"/>
          <a:ext cx="9416201" cy="5113869"/>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3935565298"/>
                    </a:ext>
                  </a:extLst>
                </a:gridCol>
              </a:tblGrid>
              <a:tr h="365277">
                <a:tc>
                  <a:txBody>
                    <a:bodyPr/>
                    <a:lstStyle/>
                    <a:p>
                      <a:pPr algn="just">
                        <a:spcAft>
                          <a:spcPts val="0"/>
                        </a:spcAft>
                      </a:pPr>
                      <a:r>
                        <a:rPr lang="hr-HR" sz="2000">
                          <a:effectLst/>
                        </a:rPr>
                        <a:t>Naziv scenarija, rizik : Prometna nezgoda, ispuštanje benzina iz spremnika cisterne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5956324"/>
                  </a:ext>
                </a:extLst>
              </a:tr>
              <a:tr h="365277">
                <a:tc>
                  <a:txBody>
                    <a:bodyPr/>
                    <a:lstStyle/>
                    <a:p>
                      <a:pPr algn="just">
                        <a:spcAft>
                          <a:spcPts val="0"/>
                        </a:spcAft>
                      </a:pPr>
                      <a:r>
                        <a:rPr lang="hr-HR" sz="2000">
                          <a:effectLst/>
                        </a:rPr>
                        <a:t>Grupa rizika: Tehničko tehnološke nesreće u prometu</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7209288"/>
                  </a:ext>
                </a:extLst>
              </a:tr>
              <a:tr h="365277">
                <a:tc>
                  <a:txBody>
                    <a:bodyPr/>
                    <a:lstStyle/>
                    <a:p>
                      <a:pPr algn="just">
                        <a:spcAft>
                          <a:spcPts val="0"/>
                        </a:spcAft>
                      </a:pPr>
                      <a:r>
                        <a:rPr lang="hr-HR" sz="2000">
                          <a:effectLst/>
                        </a:rPr>
                        <a:t>Rizik: Tehničko tehnološke nesreće u cestovnom prometu</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116841"/>
                  </a:ext>
                </a:extLst>
              </a:tr>
              <a:tr h="365277">
                <a:tc>
                  <a:txBody>
                    <a:bodyPr/>
                    <a:lstStyle/>
                    <a:p>
                      <a:pPr algn="just">
                        <a:spcAft>
                          <a:spcPts val="0"/>
                        </a:spcAft>
                      </a:pPr>
                      <a:r>
                        <a:rPr lang="hr-HR" sz="2000" dirty="0">
                          <a:effectLst/>
                        </a:rPr>
                        <a:t>Izvršitelji: Sukladno točki 10. Procjene rizika od velikih nesreća za područje Općine</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914904"/>
                  </a:ext>
                </a:extLst>
              </a:tr>
              <a:tr h="365277">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30104833"/>
                  </a:ext>
                </a:extLst>
              </a:tr>
              <a:tr h="3287484">
                <a:tc>
                  <a:txBody>
                    <a:bodyPr/>
                    <a:lstStyle/>
                    <a:p>
                      <a:pPr algn="just">
                        <a:spcAft>
                          <a:spcPts val="0"/>
                        </a:spcAft>
                      </a:pPr>
                      <a:r>
                        <a:rPr lang="hr-HR" sz="2000" dirty="0">
                          <a:effectLst/>
                        </a:rPr>
                        <a:t> </a:t>
                      </a:r>
                    </a:p>
                    <a:p>
                      <a:pPr>
                        <a:spcAft>
                          <a:spcPts val="0"/>
                        </a:spcAft>
                      </a:pPr>
                      <a:r>
                        <a:rPr lang="hr-HR" sz="2000" dirty="0">
                          <a:effectLst/>
                        </a:rPr>
                        <a:t>Prijevoz opasnih tvari na promatranom području dozvoljen je samo u svrhu opskrbe gospodarskih subjekata, benzinskih postaja i stanovništva.</a:t>
                      </a:r>
                    </a:p>
                    <a:p>
                      <a:pPr>
                        <a:spcAft>
                          <a:spcPts val="0"/>
                        </a:spcAft>
                      </a:pPr>
                      <a:r>
                        <a:rPr lang="hr-HR" sz="2000" dirty="0">
                          <a:effectLst/>
                        </a:rPr>
                        <a:t> </a:t>
                      </a:r>
                    </a:p>
                    <a:p>
                      <a:pPr>
                        <a:spcAft>
                          <a:spcPts val="0"/>
                        </a:spcAft>
                      </a:pPr>
                      <a:r>
                        <a:rPr lang="hr-HR" sz="2000" dirty="0">
                          <a:effectLst/>
                        </a:rPr>
                        <a:t>Kao scenariji za najgori mogući slučaj uzeta je hipotetička situacija u kojoj je došlo do prometne nesreće u kojoj je sudjelovao kamion  cisterna sa punim spremnikom benzina, pri čemu je došlo do ispuštanja benzina iz spremnika. Istjecanje opasnih tvari dogodilo se kao posljedica prometne nezgode na cesti  D7  u smjeru Slavonskog Šamca u ulici   pri nepridržavanju adekvatne brzine osobnog automobila.</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932142235"/>
                  </a:ext>
                </a:extLst>
              </a:tr>
            </a:tbl>
          </a:graphicData>
        </a:graphic>
      </p:graphicFrame>
    </p:spTree>
    <p:extLst>
      <p:ext uri="{BB962C8B-B14F-4D97-AF65-F5344CB8AC3E}">
        <p14:creationId xmlns:p14="http://schemas.microsoft.com/office/powerpoint/2010/main" val="163829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U  CESTOVNOM PROMETU</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4" name="Pravokutnik 3">
            <a:extLst>
              <a:ext uri="{FF2B5EF4-FFF2-40B4-BE49-F238E27FC236}">
                <a16:creationId xmlns:a16="http://schemas.microsoft.com/office/drawing/2014/main" id="{B53BA820-63EE-4168-9EB5-461459C5A70C}"/>
              </a:ext>
            </a:extLst>
          </p:cNvPr>
          <p:cNvSpPr/>
          <p:nvPr/>
        </p:nvSpPr>
        <p:spPr>
          <a:xfrm>
            <a:off x="4022365" y="6314181"/>
            <a:ext cx="5060040" cy="369332"/>
          </a:xfrm>
          <a:prstGeom prst="rect">
            <a:avLst/>
          </a:prstGeom>
        </p:spPr>
        <p:txBody>
          <a:bodyPr wrap="none">
            <a:spAutoFit/>
          </a:bodyPr>
          <a:lstStyle/>
          <a:p>
            <a:r>
              <a:rPr lang="hr-HR" dirty="0">
                <a:latin typeface="Calibri" panose="020F0502020204030204" pitchFamily="34" charset="0"/>
                <a:ea typeface="Times New Roman" panose="02020603050405020304" pitchFamily="18" charset="0"/>
                <a:cs typeface="Times New Roman" panose="02020603050405020304" pitchFamily="18" charset="0"/>
              </a:rPr>
              <a:t>Analiza dosega ugroze u najgorem mogućem slučaju</a:t>
            </a:r>
            <a:endParaRPr lang="hr-HR" dirty="0"/>
          </a:p>
        </p:txBody>
      </p:sp>
      <p:pic>
        <p:nvPicPr>
          <p:cNvPr id="9" name="Picture 2" descr="[Sikirevci]">
            <a:extLst>
              <a:ext uri="{FF2B5EF4-FFF2-40B4-BE49-F238E27FC236}">
                <a16:creationId xmlns:a16="http://schemas.microsoft.com/office/drawing/2014/main" id="{81176962-C126-45AB-A4F7-D0A75F476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22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158" y="673768"/>
            <a:ext cx="10010274" cy="5414209"/>
          </a:xfrm>
          <a:prstGeom prst="rect">
            <a:avLst/>
          </a:prstGeom>
          <a:noFill/>
          <a:ln>
            <a:noFill/>
          </a:ln>
        </p:spPr>
      </p:pic>
    </p:spTree>
    <p:extLst>
      <p:ext uri="{BB962C8B-B14F-4D97-AF65-F5344CB8AC3E}">
        <p14:creationId xmlns:p14="http://schemas.microsoft.com/office/powerpoint/2010/main" val="3235379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U CESTOVNOM PROMETU, KARTA PRIJETNJI</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35CE6EC4-FA9E-4EAF-8E07-29BB5DECFF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descr="C:\Users\Blaženka Budimir\Desktop\SIKIREVCI_MALE KARTE-posljedice 5.jpg">
            <a:extLst>
              <a:ext uri="{FF2B5EF4-FFF2-40B4-BE49-F238E27FC236}">
                <a16:creationId xmlns:a16="http://schemas.microsoft.com/office/drawing/2014/main" id="{D41EFAD5-E8AC-4254-B7EF-3BDC779A5FD9}"/>
              </a:ext>
            </a:extLst>
          </p:cNvPr>
          <p:cNvPicPr/>
          <p:nvPr/>
        </p:nvPicPr>
        <p:blipFill>
          <a:blip r:embed="rId4" cstate="print"/>
          <a:srcRect/>
          <a:stretch>
            <a:fillRect/>
          </a:stretch>
        </p:blipFill>
        <p:spPr bwMode="auto">
          <a:xfrm>
            <a:off x="809979" y="711200"/>
            <a:ext cx="9416201" cy="5407378"/>
          </a:xfrm>
          <a:prstGeom prst="rect">
            <a:avLst/>
          </a:prstGeom>
          <a:noFill/>
          <a:ln w="9525">
            <a:noFill/>
            <a:miter lim="800000"/>
            <a:headEnd/>
            <a:tailEnd/>
          </a:ln>
        </p:spPr>
      </p:pic>
    </p:spTree>
    <p:extLst>
      <p:ext uri="{BB962C8B-B14F-4D97-AF65-F5344CB8AC3E}">
        <p14:creationId xmlns:p14="http://schemas.microsoft.com/office/powerpoint/2010/main" val="2987383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U ŽELJEZNIČKOM PROMETU</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E6106685-B7F8-469C-94A0-8C1FC5875C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ica 3">
            <a:extLst>
              <a:ext uri="{FF2B5EF4-FFF2-40B4-BE49-F238E27FC236}">
                <a16:creationId xmlns:a16="http://schemas.microsoft.com/office/drawing/2014/main" id="{9EBCDD67-598E-49C1-BD33-D614704833DC}"/>
              </a:ext>
            </a:extLst>
          </p:cNvPr>
          <p:cNvGraphicFramePr>
            <a:graphicFrameLocks noGrp="1"/>
          </p:cNvGraphicFramePr>
          <p:nvPr>
            <p:extLst>
              <p:ext uri="{D42A27DB-BD31-4B8C-83A1-F6EECF244321}">
                <p14:modId xmlns:p14="http://schemas.microsoft.com/office/powerpoint/2010/main" val="2736657298"/>
              </p:ext>
            </p:extLst>
          </p:nvPr>
        </p:nvGraphicFramePr>
        <p:xfrm>
          <a:off x="809979" y="688622"/>
          <a:ext cx="9416201" cy="5102579"/>
        </p:xfrm>
        <a:graphic>
          <a:graphicData uri="http://schemas.openxmlformats.org/drawingml/2006/table">
            <a:tbl>
              <a:tblPr firstRow="1" firstCol="1" bandRow="1">
                <a:tableStyleId>{5C22544A-7EE6-4342-B048-85BDC9FD1C3A}</a:tableStyleId>
              </a:tblPr>
              <a:tblGrid>
                <a:gridCol w="9416201">
                  <a:extLst>
                    <a:ext uri="{9D8B030D-6E8A-4147-A177-3AD203B41FA5}">
                      <a16:colId xmlns:a16="http://schemas.microsoft.com/office/drawing/2014/main" val="3964076941"/>
                    </a:ext>
                  </a:extLst>
                </a:gridCol>
              </a:tblGrid>
              <a:tr h="425215">
                <a:tc>
                  <a:txBody>
                    <a:bodyPr/>
                    <a:lstStyle/>
                    <a:p>
                      <a:pPr algn="just">
                        <a:spcAft>
                          <a:spcPts val="0"/>
                        </a:spcAft>
                      </a:pPr>
                      <a:r>
                        <a:rPr lang="hr-HR" sz="2000">
                          <a:effectLst/>
                        </a:rPr>
                        <a:t>Naziv scenarija, rizik : Nekontrolirano ispuštanje benzina pri sudaru</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6746719"/>
                  </a:ext>
                </a:extLst>
              </a:tr>
              <a:tr h="425215">
                <a:tc>
                  <a:txBody>
                    <a:bodyPr/>
                    <a:lstStyle/>
                    <a:p>
                      <a:pPr algn="just">
                        <a:spcAft>
                          <a:spcPts val="0"/>
                        </a:spcAft>
                      </a:pPr>
                      <a:r>
                        <a:rPr lang="hr-HR" sz="2000">
                          <a:effectLst/>
                        </a:rPr>
                        <a:t>Grupa rizika: Tehničko tehnološke nesreće u prometu</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6788977"/>
                  </a:ext>
                </a:extLst>
              </a:tr>
              <a:tr h="425215">
                <a:tc>
                  <a:txBody>
                    <a:bodyPr/>
                    <a:lstStyle/>
                    <a:p>
                      <a:pPr algn="just">
                        <a:spcAft>
                          <a:spcPts val="0"/>
                        </a:spcAft>
                      </a:pPr>
                      <a:r>
                        <a:rPr lang="hr-HR" sz="2000">
                          <a:effectLst/>
                        </a:rPr>
                        <a:t>Rizik: Tehničko tehnološke nesreće u željezničkom prometu</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6851957"/>
                  </a:ext>
                </a:extLst>
              </a:tr>
              <a:tr h="425215">
                <a:tc>
                  <a:txBody>
                    <a:bodyPr/>
                    <a:lstStyle/>
                    <a:p>
                      <a:pPr algn="just">
                        <a:spcAft>
                          <a:spcPts val="0"/>
                        </a:spcAft>
                      </a:pPr>
                      <a:r>
                        <a:rPr lang="hr-HR" sz="2000">
                          <a:effectLst/>
                        </a:rPr>
                        <a:t>Izvršitelji: Sukladno točki 10. Procjene rizika od velikih nesreća za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1956387"/>
                  </a:ext>
                </a:extLst>
              </a:tr>
              <a:tr h="425215">
                <a:tc>
                  <a:txBody>
                    <a:bodyPr/>
                    <a:lstStyle/>
                    <a:p>
                      <a:pPr algn="ctr">
                        <a:spcAft>
                          <a:spcPts val="0"/>
                        </a:spcAft>
                      </a:pPr>
                      <a:r>
                        <a:rPr lang="hr-HR" sz="2000" dirty="0">
                          <a:effectLst/>
                        </a:rPr>
                        <a:t>Kratki opis scenarija: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229706766"/>
                  </a:ext>
                </a:extLst>
              </a:tr>
              <a:tr h="2976504">
                <a:tc>
                  <a:txBody>
                    <a:bodyPr/>
                    <a:lstStyle/>
                    <a:p>
                      <a:pPr algn="just">
                        <a:spcAft>
                          <a:spcPts val="0"/>
                        </a:spcAft>
                      </a:pPr>
                      <a:r>
                        <a:rPr lang="hr-HR" sz="2000" dirty="0">
                          <a:effectLst/>
                        </a:rPr>
                        <a:t> </a:t>
                      </a:r>
                    </a:p>
                    <a:p>
                      <a:pPr algn="just">
                        <a:spcAft>
                          <a:spcPts val="0"/>
                        </a:spcAft>
                      </a:pPr>
                      <a:r>
                        <a:rPr lang="hr-HR" sz="2000" dirty="0">
                          <a:effectLst/>
                        </a:rPr>
                        <a:t>Dio prometa te prijevoz opasnih tvari osim cestovnim prometom odvija se i željezničkom prometom. Pri kretanju željezničke kompozicije došlo je do iskakanja kompozicije iz pruge ili sudara na pružnim prijelazima vlaka koji prevozi opasne tvari. Dolazi do ispuštanja veće količine opasne tvari neposredno u okoliš oko željezničke pruge te ozljeđivanja osoba. </a:t>
                      </a:r>
                    </a:p>
                    <a:p>
                      <a:pPr algn="just">
                        <a:spcAft>
                          <a:spcPts val="0"/>
                        </a:spcAft>
                      </a:pPr>
                      <a:r>
                        <a:rPr lang="hr-HR" sz="2000" dirty="0">
                          <a:effectLst/>
                        </a:rPr>
                        <a:t> </a:t>
                      </a:r>
                    </a:p>
                    <a:p>
                      <a:pPr algn="just">
                        <a:spcAft>
                          <a:spcPts val="0"/>
                        </a:spcAft>
                      </a:pPr>
                      <a:r>
                        <a:rPr lang="hr-HR" sz="2000" dirty="0">
                          <a:effectLst/>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81375398"/>
                  </a:ext>
                </a:extLst>
              </a:tr>
            </a:tbl>
          </a:graphicData>
        </a:graphic>
      </p:graphicFrame>
    </p:spTree>
    <p:extLst>
      <p:ext uri="{BB962C8B-B14F-4D97-AF65-F5344CB8AC3E}">
        <p14:creationId xmlns:p14="http://schemas.microsoft.com/office/powerpoint/2010/main" val="791514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U  ŽELJEZNIČKOM PROMETU</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4" name="Pravokutnik 3">
            <a:extLst>
              <a:ext uri="{FF2B5EF4-FFF2-40B4-BE49-F238E27FC236}">
                <a16:creationId xmlns:a16="http://schemas.microsoft.com/office/drawing/2014/main" id="{B53BA820-63EE-4168-9EB5-461459C5A70C}"/>
              </a:ext>
            </a:extLst>
          </p:cNvPr>
          <p:cNvSpPr/>
          <p:nvPr/>
        </p:nvSpPr>
        <p:spPr>
          <a:xfrm>
            <a:off x="3927225" y="6314182"/>
            <a:ext cx="5060040" cy="369332"/>
          </a:xfrm>
          <a:prstGeom prst="rect">
            <a:avLst/>
          </a:prstGeom>
        </p:spPr>
        <p:txBody>
          <a:bodyPr wrap="none">
            <a:spAutoFit/>
          </a:bodyPr>
          <a:lstStyle/>
          <a:p>
            <a:r>
              <a:rPr lang="hr-HR" dirty="0">
                <a:latin typeface="Calibri" panose="020F0502020204030204" pitchFamily="34" charset="0"/>
                <a:ea typeface="Times New Roman" panose="02020603050405020304" pitchFamily="18" charset="0"/>
                <a:cs typeface="Times New Roman" panose="02020603050405020304" pitchFamily="18" charset="0"/>
              </a:rPr>
              <a:t>Analiza dosega ugroze u najgorem mogućem slučaju</a:t>
            </a:r>
            <a:endParaRPr lang="hr-HR" dirty="0"/>
          </a:p>
        </p:txBody>
      </p:sp>
      <p:pic>
        <p:nvPicPr>
          <p:cNvPr id="12" name="Picture 2" descr="[Sikirevci]">
            <a:extLst>
              <a:ext uri="{FF2B5EF4-FFF2-40B4-BE49-F238E27FC236}">
                <a16:creationId xmlns:a16="http://schemas.microsoft.com/office/drawing/2014/main" id="{18311730-BFED-4A7E-9B46-095A8C34A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3" name="Slika 12" descr="C:\Users\Blaženka Budimir\Desktop\preuzmi 2.png">
            <a:extLst>
              <a:ext uri="{FF2B5EF4-FFF2-40B4-BE49-F238E27FC236}">
                <a16:creationId xmlns:a16="http://schemas.microsoft.com/office/drawing/2014/main" id="{67E61FC5-9541-4256-B90B-7D34F7335F81}"/>
              </a:ext>
            </a:extLst>
          </p:cNvPr>
          <p:cNvPicPr/>
          <p:nvPr/>
        </p:nvPicPr>
        <p:blipFill>
          <a:blip r:embed="rId4" cstate="print"/>
          <a:srcRect/>
          <a:stretch>
            <a:fillRect/>
          </a:stretch>
        </p:blipFill>
        <p:spPr bwMode="auto">
          <a:xfrm>
            <a:off x="809979" y="722489"/>
            <a:ext cx="9500211" cy="5486400"/>
          </a:xfrm>
          <a:prstGeom prst="rect">
            <a:avLst/>
          </a:prstGeom>
          <a:noFill/>
          <a:ln w="9525">
            <a:noFill/>
            <a:miter lim="800000"/>
            <a:headEnd/>
            <a:tailEnd/>
          </a:ln>
        </p:spPr>
      </p:pic>
      <p:sp>
        <p:nvSpPr>
          <p:cNvPr id="59394" name="Oval 101"/>
          <p:cNvSpPr>
            <a:spLocks noChangeArrowheads="1"/>
          </p:cNvSpPr>
          <p:nvPr/>
        </p:nvSpPr>
        <p:spPr bwMode="auto">
          <a:xfrm>
            <a:off x="4836695" y="2261938"/>
            <a:ext cx="1876927" cy="1900988"/>
          </a:xfrm>
          <a:prstGeom prst="ellipse">
            <a:avLst/>
          </a:prstGeom>
          <a:noFill/>
          <a:ln w="63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1707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TEHNIČKO-TEHNOLOŠKE NESREĆE U CESTOVNOM PROMETU, KARTA PRIJETNJI</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7">
            <a:extLst>
              <a:ext uri="{FF2B5EF4-FFF2-40B4-BE49-F238E27FC236}">
                <a16:creationId xmlns:a16="http://schemas.microsoft.com/office/drawing/2014/main" id="{03DBF581-C1B8-4DDE-A3A9-10D98134023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2" name="Picture 2" descr="[Sikirevci]">
            <a:extLst>
              <a:ext uri="{FF2B5EF4-FFF2-40B4-BE49-F238E27FC236}">
                <a16:creationId xmlns:a16="http://schemas.microsoft.com/office/drawing/2014/main" id="{3456E32E-F8AD-42E3-9785-814E71214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pic>
        <p:nvPicPr>
          <p:cNvPr id="13" name="Slika 12" descr="C:\Users\Blaženka Budimir\Desktop\SIKIREVCI_MALE KARTE-posljedice 4.jpg">
            <a:extLst>
              <a:ext uri="{FF2B5EF4-FFF2-40B4-BE49-F238E27FC236}">
                <a16:creationId xmlns:a16="http://schemas.microsoft.com/office/drawing/2014/main" id="{6FF19F62-BEE5-43E8-9505-670C5F085D54}"/>
              </a:ext>
            </a:extLst>
          </p:cNvPr>
          <p:cNvPicPr/>
          <p:nvPr/>
        </p:nvPicPr>
        <p:blipFill>
          <a:blip r:embed="rId4" cstate="print"/>
          <a:srcRect/>
          <a:stretch>
            <a:fillRect/>
          </a:stretch>
        </p:blipFill>
        <p:spPr bwMode="auto">
          <a:xfrm>
            <a:off x="809979" y="733778"/>
            <a:ext cx="9416201" cy="5113866"/>
          </a:xfrm>
          <a:prstGeom prst="rect">
            <a:avLst/>
          </a:prstGeom>
          <a:noFill/>
          <a:ln w="9525">
            <a:noFill/>
            <a:miter lim="800000"/>
            <a:headEnd/>
            <a:tailEnd/>
          </a:ln>
        </p:spPr>
      </p:pic>
    </p:spTree>
    <p:extLst>
      <p:ext uri="{BB962C8B-B14F-4D97-AF65-F5344CB8AC3E}">
        <p14:creationId xmlns:p14="http://schemas.microsoft.com/office/powerpoint/2010/main" val="3698574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MATRICA RIZIKA SA USPOREĐENIM RIZICIMA</a:t>
            </a:r>
          </a:p>
        </p:txBody>
      </p:sp>
      <p:graphicFrame>
        <p:nvGraphicFramePr>
          <p:cNvPr id="4" name="Tablica 3">
            <a:extLst>
              <a:ext uri="{FF2B5EF4-FFF2-40B4-BE49-F238E27FC236}">
                <a16:creationId xmlns:a16="http://schemas.microsoft.com/office/drawing/2014/main" id="{CAC6CE6B-4E2A-4CD6-B74E-EC51757C0F12}"/>
              </a:ext>
            </a:extLst>
          </p:cNvPr>
          <p:cNvGraphicFramePr>
            <a:graphicFrameLocks noGrp="1"/>
          </p:cNvGraphicFramePr>
          <p:nvPr>
            <p:extLst>
              <p:ext uri="{D42A27DB-BD31-4B8C-83A1-F6EECF244321}">
                <p14:modId xmlns:p14="http://schemas.microsoft.com/office/powerpoint/2010/main" val="3497487656"/>
              </p:ext>
            </p:extLst>
          </p:nvPr>
        </p:nvGraphicFramePr>
        <p:xfrm>
          <a:off x="809979" y="494964"/>
          <a:ext cx="10727261" cy="5890708"/>
        </p:xfrm>
        <a:graphic>
          <a:graphicData uri="http://schemas.openxmlformats.org/drawingml/2006/table">
            <a:tbl>
              <a:tblPr firstRow="1" firstCol="1" bandRow="1">
                <a:tableStyleId>{5C22544A-7EE6-4342-B048-85BDC9FD1C3A}</a:tableStyleId>
              </a:tblPr>
              <a:tblGrid>
                <a:gridCol w="1227261">
                  <a:extLst>
                    <a:ext uri="{9D8B030D-6E8A-4147-A177-3AD203B41FA5}">
                      <a16:colId xmlns:a16="http://schemas.microsoft.com/office/drawing/2014/main" val="1111146822"/>
                    </a:ext>
                  </a:extLst>
                </a:gridCol>
                <a:gridCol w="457804">
                  <a:extLst>
                    <a:ext uri="{9D8B030D-6E8A-4147-A177-3AD203B41FA5}">
                      <a16:colId xmlns:a16="http://schemas.microsoft.com/office/drawing/2014/main" val="1000258888"/>
                    </a:ext>
                  </a:extLst>
                </a:gridCol>
                <a:gridCol w="684559">
                  <a:extLst>
                    <a:ext uri="{9D8B030D-6E8A-4147-A177-3AD203B41FA5}">
                      <a16:colId xmlns:a16="http://schemas.microsoft.com/office/drawing/2014/main" val="1001774632"/>
                    </a:ext>
                  </a:extLst>
                </a:gridCol>
                <a:gridCol w="1735579">
                  <a:extLst>
                    <a:ext uri="{9D8B030D-6E8A-4147-A177-3AD203B41FA5}">
                      <a16:colId xmlns:a16="http://schemas.microsoft.com/office/drawing/2014/main" val="2809352714"/>
                    </a:ext>
                  </a:extLst>
                </a:gridCol>
                <a:gridCol w="1539987">
                  <a:extLst>
                    <a:ext uri="{9D8B030D-6E8A-4147-A177-3AD203B41FA5}">
                      <a16:colId xmlns:a16="http://schemas.microsoft.com/office/drawing/2014/main" val="1452949389"/>
                    </a:ext>
                  </a:extLst>
                </a:gridCol>
                <a:gridCol w="1821549">
                  <a:extLst>
                    <a:ext uri="{9D8B030D-6E8A-4147-A177-3AD203B41FA5}">
                      <a16:colId xmlns:a16="http://schemas.microsoft.com/office/drawing/2014/main" val="3800098862"/>
                    </a:ext>
                  </a:extLst>
                </a:gridCol>
                <a:gridCol w="1675396">
                  <a:extLst>
                    <a:ext uri="{9D8B030D-6E8A-4147-A177-3AD203B41FA5}">
                      <a16:colId xmlns:a16="http://schemas.microsoft.com/office/drawing/2014/main" val="1678831338"/>
                    </a:ext>
                  </a:extLst>
                </a:gridCol>
                <a:gridCol w="1585126">
                  <a:extLst>
                    <a:ext uri="{9D8B030D-6E8A-4147-A177-3AD203B41FA5}">
                      <a16:colId xmlns:a16="http://schemas.microsoft.com/office/drawing/2014/main" val="769271293"/>
                    </a:ext>
                  </a:extLst>
                </a:gridCol>
              </a:tblGrid>
              <a:tr h="349360">
                <a:tc>
                  <a:txBody>
                    <a:bodyPr/>
                    <a:lstStyle/>
                    <a:p>
                      <a:pPr algn="ctr" fontAlgn="base">
                        <a:spcAft>
                          <a:spcPts val="0"/>
                        </a:spcAft>
                      </a:pPr>
                      <a:r>
                        <a:rPr lang="hr-HR" sz="1400" dirty="0">
                          <a:solidFill>
                            <a:schemeClr val="tx1"/>
                          </a:solidFill>
                          <a:effectLst/>
                        </a:rPr>
                        <a:t>Katastrofalne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66675" marR="66675" algn="ctr" fontAlgn="base">
                        <a:spcAft>
                          <a:spcPts val="0"/>
                        </a:spcAft>
                      </a:pPr>
                      <a:r>
                        <a:rPr lang="hr-HR" sz="1400" dirty="0">
                          <a:solidFill>
                            <a:schemeClr val="tx1"/>
                          </a:solidFill>
                          <a:effectLst/>
                        </a:rPr>
                        <a:t>Posljedice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spcAft>
                          <a:spcPts val="0"/>
                        </a:spcAft>
                      </a:pPr>
                      <a:r>
                        <a:rPr lang="hr-HR" sz="1400" dirty="0">
                          <a:solidFill>
                            <a:schemeClr val="tx1"/>
                          </a:solidFill>
                          <a:effectLst/>
                        </a:rPr>
                        <a:t>5</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dirty="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ase">
                        <a:spcAft>
                          <a:spcPts val="0"/>
                        </a:spcAft>
                      </a:pPr>
                      <a:r>
                        <a:rPr lang="hr-HR" sz="1400" dirty="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ase">
                        <a:spcAft>
                          <a:spcPts val="0"/>
                        </a:spcAft>
                      </a:pPr>
                      <a:r>
                        <a:rPr lang="hr-HR" sz="1400" dirty="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ase">
                        <a:spcAft>
                          <a:spcPts val="0"/>
                        </a:spcAft>
                      </a:pPr>
                      <a:r>
                        <a:rPr lang="hr-HR" sz="1400">
                          <a:solidFill>
                            <a:schemeClr val="tx1"/>
                          </a:solidFill>
                          <a:effectLst/>
                        </a:rPr>
                        <a:t> </a:t>
                      </a:r>
                      <a:endParaRPr lang="hr-H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ase">
                        <a:spcAft>
                          <a:spcPts val="0"/>
                        </a:spcAft>
                      </a:pPr>
                      <a:r>
                        <a:rPr lang="hr-HR" sz="1400">
                          <a:solidFill>
                            <a:schemeClr val="tx1"/>
                          </a:solidFill>
                          <a:effectLst/>
                        </a:rPr>
                        <a:t> </a:t>
                      </a:r>
                      <a:endParaRPr lang="hr-H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62511848"/>
                  </a:ext>
                </a:extLst>
              </a:tr>
              <a:tr h="1031032">
                <a:tc>
                  <a:txBody>
                    <a:bodyPr/>
                    <a:lstStyle/>
                    <a:p>
                      <a:pPr algn="ctr" fontAlgn="base">
                        <a:spcAft>
                          <a:spcPts val="0"/>
                        </a:spcAft>
                      </a:pPr>
                      <a:r>
                        <a:rPr lang="hr-HR" sz="1400" dirty="0">
                          <a:solidFill>
                            <a:schemeClr val="tx1"/>
                          </a:solidFill>
                          <a:effectLst/>
                        </a:rPr>
                        <a:t>Značajne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r-HR"/>
                    </a:p>
                  </a:txBody>
                  <a:tcPr/>
                </a:tc>
                <a:tc>
                  <a:txBody>
                    <a:bodyPr/>
                    <a:lstStyle/>
                    <a:p>
                      <a:pPr algn="ctr" fontAlgn="base">
                        <a:spcAft>
                          <a:spcPts val="0"/>
                        </a:spcAft>
                      </a:pPr>
                      <a:r>
                        <a:rPr lang="hr-HR" sz="1400" dirty="0">
                          <a:solidFill>
                            <a:schemeClr val="tx1"/>
                          </a:solidFill>
                          <a:effectLst/>
                        </a:rPr>
                        <a:t>4</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fontAlgn="base">
                        <a:buFont typeface="Wingdings" panose="05000000000000000000" pitchFamily="2" charset="2"/>
                        <a:buChar char="v"/>
                      </a:pPr>
                      <a:r>
                        <a:rPr lang="hr-HR" sz="1400" b="0" kern="1200" dirty="0">
                          <a:solidFill>
                            <a:schemeClr val="dk1"/>
                          </a:solidFill>
                          <a:effectLst/>
                          <a:latin typeface="+mn-lt"/>
                          <a:ea typeface="+mn-ea"/>
                          <a:cs typeface="+mn-cs"/>
                        </a:rPr>
                        <a:t>Potres</a:t>
                      </a:r>
                    </a:p>
                    <a:p>
                      <a:pPr marL="285750" indent="-285750" algn="l" fontAlgn="base">
                        <a:buFont typeface="Wingdings" panose="05000000000000000000" pitchFamily="2" charset="2"/>
                        <a:buChar char="v"/>
                      </a:pPr>
                      <a:endParaRPr lang="hr-HR" sz="1400" b="0" kern="1200" dirty="0">
                        <a:solidFill>
                          <a:schemeClr val="dk1"/>
                        </a:solidFill>
                        <a:effectLst/>
                        <a:latin typeface="+mn-lt"/>
                        <a:ea typeface="+mn-ea"/>
                        <a:cs typeface="+mn-cs"/>
                      </a:endParaRPr>
                    </a:p>
                    <a:p>
                      <a:pPr marL="285750" indent="-285750" algn="l" fontAlgn="base">
                        <a:buFont typeface="Wingdings" panose="05000000000000000000" pitchFamily="2" charset="2"/>
                        <a:buChar char="v"/>
                      </a:pPr>
                      <a:r>
                        <a:rPr lang="hr-HR" sz="1400" b="0" kern="1200" dirty="0">
                          <a:solidFill>
                            <a:schemeClr val="dk1"/>
                          </a:solidFill>
                          <a:effectLst/>
                          <a:latin typeface="+mn-lt"/>
                          <a:ea typeface="+mn-ea"/>
                          <a:cs typeface="+mn-cs"/>
                        </a:rPr>
                        <a:t>Nesreće s opasnim tvarima- cestovni promet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ase">
                        <a:spcAft>
                          <a:spcPts val="0"/>
                        </a:spcAft>
                      </a:pP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400" dirty="0">
                        <a:solidFill>
                          <a:schemeClr val="tx1"/>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ase">
                        <a:spcAft>
                          <a:spcPts val="0"/>
                        </a:spcAft>
                      </a:pP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ase">
                        <a:spcAft>
                          <a:spcPts val="0"/>
                        </a:spcAft>
                      </a:pP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64725185"/>
                  </a:ext>
                </a:extLst>
              </a:tr>
              <a:tr h="1443445">
                <a:tc>
                  <a:txBody>
                    <a:bodyPr/>
                    <a:lstStyle/>
                    <a:p>
                      <a:pPr algn="ctr" fontAlgn="base">
                        <a:spcAft>
                          <a:spcPts val="0"/>
                        </a:spcAft>
                      </a:pPr>
                      <a:r>
                        <a:rPr lang="hr-HR" sz="1400" dirty="0">
                          <a:solidFill>
                            <a:schemeClr val="tx1"/>
                          </a:solidFill>
                          <a:effectLst/>
                        </a:rPr>
                        <a:t>Umjerene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r-HR"/>
                    </a:p>
                  </a:txBody>
                  <a:tcPr/>
                </a:tc>
                <a:tc>
                  <a:txBody>
                    <a:bodyPr/>
                    <a:lstStyle/>
                    <a:p>
                      <a:pPr algn="ctr" fontAlgn="base">
                        <a:spcAft>
                          <a:spcPts val="0"/>
                        </a:spcAft>
                      </a:pPr>
                      <a:r>
                        <a:rPr lang="hr-HR" sz="1400" dirty="0">
                          <a:solidFill>
                            <a:schemeClr val="tx1"/>
                          </a:solidFill>
                          <a:effectLst/>
                        </a:rPr>
                        <a:t>3</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 typeface="Wingdings" panose="05000000000000000000" pitchFamily="2" charset="2"/>
                        <a:buChar char="v"/>
                      </a:pPr>
                      <a:r>
                        <a:rPr lang="hr-HR" sz="1200" b="0" kern="1200" dirty="0">
                          <a:solidFill>
                            <a:schemeClr val="dk1"/>
                          </a:solidFill>
                          <a:effectLst/>
                          <a:latin typeface="+mn-lt"/>
                          <a:ea typeface="+mn-ea"/>
                          <a:cs typeface="+mn-cs"/>
                        </a:rPr>
                        <a:t>  Nesreće s opasnim tvarima, industrijske nesreće</a:t>
                      </a:r>
                    </a:p>
                    <a:p>
                      <a:pPr marL="0" indent="0" algn="l">
                        <a:buFont typeface="Wingdings" panose="05000000000000000000" pitchFamily="2" charset="2"/>
                        <a:buNone/>
                      </a:pPr>
                      <a:endParaRPr lang="hr-HR" sz="1200" b="0" kern="1200" dirty="0">
                        <a:solidFill>
                          <a:schemeClr val="dk1"/>
                        </a:solidFill>
                        <a:effectLst/>
                        <a:latin typeface="+mn-lt"/>
                        <a:ea typeface="+mn-ea"/>
                        <a:cs typeface="+mn-cs"/>
                      </a:endParaRPr>
                    </a:p>
                    <a:p>
                      <a:pPr marL="171450" indent="-171450" algn="l">
                        <a:buFont typeface="Wingdings" panose="05000000000000000000" pitchFamily="2" charset="2"/>
                        <a:buChar char="v"/>
                      </a:pPr>
                      <a:r>
                        <a:rPr lang="hr-HR" sz="1200" b="0" kern="1200" dirty="0">
                          <a:solidFill>
                            <a:schemeClr val="dk1"/>
                          </a:solidFill>
                          <a:effectLst/>
                          <a:latin typeface="+mn-lt"/>
                          <a:ea typeface="+mn-ea"/>
                          <a:cs typeface="+mn-cs"/>
                        </a:rPr>
                        <a:t>Nesreće s opasnim tvarima, željeznički promet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ase">
                        <a:spcAft>
                          <a:spcPts val="0"/>
                        </a:spcAft>
                      </a:pPr>
                      <a:endParaRPr lang="hr-H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indent="-285750" algn="l" fontAlgn="base">
                        <a:buFont typeface="Wingdings" panose="05000000000000000000" pitchFamily="2" charset="2"/>
                        <a:buChar char="v"/>
                      </a:pPr>
                      <a:r>
                        <a:rPr lang="hr-HR" sz="1400" b="0" kern="1200" dirty="0">
                          <a:solidFill>
                            <a:schemeClr val="dk1"/>
                          </a:solidFill>
                          <a:effectLst/>
                          <a:latin typeface="+mn-lt"/>
                          <a:ea typeface="+mn-ea"/>
                          <a:cs typeface="+mn-cs"/>
                        </a:rPr>
                        <a:t>Poplave izazvane izlijevanjem kopnenih vodenih tijela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hr-HR" sz="1400" b="0" kern="1200" dirty="0">
                          <a:solidFill>
                            <a:schemeClr val="dk1"/>
                          </a:solidFill>
                          <a:effectLst/>
                          <a:latin typeface="+mn-lt"/>
                          <a:ea typeface="+mn-ea"/>
                          <a:cs typeface="+mn-cs"/>
                        </a:rPr>
                        <a:t>Epidemija i Pandemija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hr-HR" sz="1400" b="0" kern="1200" dirty="0">
                          <a:solidFill>
                            <a:schemeClr val="dk1"/>
                          </a:solidFill>
                          <a:effectLst/>
                          <a:latin typeface="+mn-lt"/>
                          <a:ea typeface="+mn-ea"/>
                          <a:cs typeface="+mn-cs"/>
                        </a:rPr>
                        <a:t>Tuča </a:t>
                      </a:r>
                      <a:endParaRPr lang="hr-HR" sz="1400" b="0" dirty="0">
                        <a:solidFill>
                          <a:schemeClr val="tx1"/>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indent="-285750" algn="ctr">
                        <a:spcAft>
                          <a:spcPts val="0"/>
                        </a:spcAft>
                        <a:buFont typeface="Wingdings" panose="05000000000000000000" pitchFamily="2" charset="2"/>
                        <a:buChar char="v"/>
                      </a:pPr>
                      <a:r>
                        <a:rPr lang="hr-HR" sz="1400" b="0" kern="1200">
                          <a:solidFill>
                            <a:schemeClr val="dk1"/>
                          </a:solidFill>
                          <a:effectLst/>
                          <a:latin typeface="+mn-lt"/>
                          <a:ea typeface="+mn-ea"/>
                          <a:cs typeface="+mn-cs"/>
                        </a:rPr>
                        <a:t>Toplinski val</a:t>
                      </a:r>
                      <a:endParaRPr lang="hr-HR" sz="1400" b="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ase"/>
                      <a:endParaRPr lang="hr-HR" sz="1400" b="1"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653175882"/>
                  </a:ext>
                </a:extLst>
              </a:tr>
              <a:tr h="1249256">
                <a:tc>
                  <a:txBody>
                    <a:bodyPr/>
                    <a:lstStyle/>
                    <a:p>
                      <a:pPr algn="ctr" fontAlgn="base">
                        <a:spcAft>
                          <a:spcPts val="0"/>
                        </a:spcAft>
                      </a:pPr>
                      <a:r>
                        <a:rPr lang="hr-HR" sz="1400" dirty="0">
                          <a:solidFill>
                            <a:schemeClr val="tx1"/>
                          </a:solidFill>
                          <a:effectLst/>
                        </a:rPr>
                        <a:t>Malene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r-HR"/>
                    </a:p>
                  </a:txBody>
                  <a:tcPr/>
                </a:tc>
                <a:tc>
                  <a:txBody>
                    <a:bodyPr/>
                    <a:lstStyle/>
                    <a:p>
                      <a:pPr algn="ctr" fontAlgn="base">
                        <a:spcAft>
                          <a:spcPts val="0"/>
                        </a:spcAft>
                      </a:pPr>
                      <a:r>
                        <a:rPr lang="hr-HR" sz="1400" dirty="0">
                          <a:solidFill>
                            <a:schemeClr val="tx1"/>
                          </a:solidFill>
                          <a:effectLst/>
                        </a:rPr>
                        <a:t>2</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hr-HR" sz="1400">
                          <a:solidFill>
                            <a:schemeClr val="tx1"/>
                          </a:solidFill>
                          <a:effectLst/>
                        </a:rPr>
                        <a:t> </a:t>
                      </a:r>
                      <a:endParaRPr lang="hr-H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ase">
                        <a:spcAft>
                          <a:spcPts val="0"/>
                        </a:spcAft>
                      </a:pPr>
                      <a:r>
                        <a:rPr lang="hr-HR" sz="140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lgn="ctr" fontAlgn="base">
                        <a:buFont typeface="Wingdings" panose="05000000000000000000" pitchFamily="2" charset="2"/>
                        <a:buChar char="v"/>
                      </a:pPr>
                      <a:r>
                        <a:rPr lang="hr-HR" sz="1400" b="0" kern="1200">
                          <a:solidFill>
                            <a:schemeClr val="dk1"/>
                          </a:solidFill>
                          <a:effectLst/>
                          <a:latin typeface="+mn-lt"/>
                          <a:ea typeface="+mn-ea"/>
                          <a:cs typeface="+mn-cs"/>
                        </a:rPr>
                        <a:t>Mraz</a:t>
                      </a:r>
                      <a:endParaRPr lang="hr-HR" sz="1400" b="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lgn="ctr" fontAlgn="base">
                        <a:spcAft>
                          <a:spcPts val="0"/>
                        </a:spcAft>
                        <a:buFont typeface="Wingdings" panose="05000000000000000000" pitchFamily="2" charset="2"/>
                        <a:buChar char="v"/>
                      </a:pPr>
                      <a:r>
                        <a:rPr lang="hr-H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Suša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ase">
                        <a:spcAft>
                          <a:spcPts val="0"/>
                        </a:spcAft>
                      </a:pP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99115567"/>
                  </a:ext>
                </a:extLst>
              </a:tr>
              <a:tr h="451612">
                <a:tc>
                  <a:txBody>
                    <a:bodyPr/>
                    <a:lstStyle/>
                    <a:p>
                      <a:pPr algn="ctr" fontAlgn="base">
                        <a:spcAft>
                          <a:spcPts val="0"/>
                        </a:spcAft>
                      </a:pPr>
                      <a:r>
                        <a:rPr lang="hr-HR" sz="1400" dirty="0">
                          <a:solidFill>
                            <a:schemeClr val="tx1"/>
                          </a:solidFill>
                          <a:effectLst/>
                        </a:rPr>
                        <a:t>Neznatne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r-HR"/>
                    </a:p>
                  </a:txBody>
                  <a:tcPr>
                    <a:lnL w="12700" cmpd="sng">
                      <a:noFill/>
                    </a:lnL>
                    <a:lnT w="38100" cmpd="sng">
                      <a:noFill/>
                    </a:lnT>
                  </a:tcPr>
                </a:tc>
                <a:tc>
                  <a:txBody>
                    <a:bodyPr/>
                    <a:lstStyle/>
                    <a:p>
                      <a:pPr algn="ctr" fontAlgn="base">
                        <a:spcAft>
                          <a:spcPts val="0"/>
                        </a:spcAft>
                      </a:pPr>
                      <a:r>
                        <a:rPr lang="hr-HR" sz="1400">
                          <a:solidFill>
                            <a:schemeClr val="tx1"/>
                          </a:solidFill>
                          <a:effectLst/>
                        </a:rPr>
                        <a:t>1</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ase">
                        <a:spcAft>
                          <a:spcPts val="0"/>
                        </a:spcAft>
                      </a:pPr>
                      <a:r>
                        <a:rPr lang="hr-HR" sz="140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hr-HR" sz="1400" dirty="0">
                        <a:solidFill>
                          <a:schemeClr val="tx1"/>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ase">
                        <a:spcAft>
                          <a:spcPts val="0"/>
                        </a:spcAft>
                      </a:pPr>
                      <a:r>
                        <a:rPr lang="hr-HR" sz="140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ase">
                        <a:spcAft>
                          <a:spcPts val="0"/>
                        </a:spcAft>
                      </a:pPr>
                      <a:r>
                        <a:rPr lang="hr-HR" sz="1400" dirty="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6004852"/>
                  </a:ext>
                </a:extLst>
              </a:tr>
              <a:tr h="206206">
                <a:tc rowSpan="2">
                  <a:txBody>
                    <a:bodyPr/>
                    <a:lstStyle/>
                    <a:p>
                      <a:pPr algn="ctr" fontAlgn="base">
                        <a:spcAft>
                          <a:spcPts val="0"/>
                        </a:spcAft>
                      </a:pPr>
                      <a:r>
                        <a:rPr lang="hr-HR" sz="1400" dirty="0">
                          <a:solidFill>
                            <a:schemeClr val="tx1"/>
                          </a:solidFill>
                          <a:effectLst/>
                        </a:rPr>
                        <a:t>Rizik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hr-HR"/>
                    </a:p>
                  </a:txBody>
                  <a:tcPr/>
                </a:tc>
                <a:tc>
                  <a:txBody>
                    <a:bodyPr/>
                    <a:lstStyle/>
                    <a:p>
                      <a:pPr algn="ctr" fontAlgn="base">
                        <a:spcAft>
                          <a:spcPts val="0"/>
                        </a:spcAft>
                      </a:pPr>
                      <a:r>
                        <a:rPr lang="hr-HR" sz="1400" dirty="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dirty="0">
                          <a:solidFill>
                            <a:schemeClr val="tx1"/>
                          </a:solidFill>
                          <a:effectLst/>
                        </a:rPr>
                        <a:t>1</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dirty="0">
                          <a:solidFill>
                            <a:schemeClr val="tx1"/>
                          </a:solidFill>
                          <a:effectLst/>
                        </a:rPr>
                        <a:t>2</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dirty="0">
                          <a:solidFill>
                            <a:schemeClr val="tx1"/>
                          </a:solidFill>
                          <a:effectLst/>
                        </a:rPr>
                        <a:t>3</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dirty="0">
                          <a:solidFill>
                            <a:schemeClr val="tx1"/>
                          </a:solidFill>
                          <a:effectLst/>
                        </a:rPr>
                        <a:t>4</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spcAft>
                          <a:spcPts val="0"/>
                        </a:spcAft>
                      </a:pPr>
                      <a:r>
                        <a:rPr lang="hr-HR" sz="1400" dirty="0">
                          <a:solidFill>
                            <a:schemeClr val="tx1"/>
                          </a:solidFill>
                          <a:effectLst/>
                        </a:rPr>
                        <a:t>5</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711496"/>
                  </a:ext>
                </a:extLst>
              </a:tr>
              <a:tr h="206206">
                <a:tc vMerge="1">
                  <a:txBody>
                    <a:bodyPr/>
                    <a:lstStyle/>
                    <a:p>
                      <a:endParaRPr lang="hr-HR"/>
                    </a:p>
                  </a:txBody>
                  <a:tcPr/>
                </a:tc>
                <a:tc gridSpan="7">
                  <a:txBody>
                    <a:bodyPr/>
                    <a:lstStyle/>
                    <a:p>
                      <a:pPr algn="ctr" fontAlgn="base">
                        <a:spcAft>
                          <a:spcPts val="0"/>
                        </a:spcAft>
                      </a:pPr>
                      <a:r>
                        <a:rPr lang="hr-HR" sz="1400" dirty="0">
                          <a:solidFill>
                            <a:schemeClr val="tx1"/>
                          </a:solidFill>
                          <a:effectLst/>
                        </a:rPr>
                        <a:t>Vjerojatnost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074997749"/>
                  </a:ext>
                </a:extLst>
              </a:tr>
              <a:tr h="206206">
                <a:tc>
                  <a:txBody>
                    <a:bodyPr/>
                    <a:lstStyle/>
                    <a:p>
                      <a:pPr algn="ctr" fontAlgn="base">
                        <a:spcAft>
                          <a:spcPts val="0"/>
                        </a:spcAft>
                      </a:pPr>
                      <a:r>
                        <a:rPr lang="hr-HR" sz="1400" dirty="0">
                          <a:solidFill>
                            <a:schemeClr val="tx1"/>
                          </a:solidFill>
                          <a:effectLst/>
                        </a:rPr>
                        <a:t>Vrlo visok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rowSpan="4" gridSpan="2">
                  <a:txBody>
                    <a:bodyPr/>
                    <a:lstStyle/>
                    <a:p>
                      <a:pPr algn="ctr" fontAlgn="base">
                        <a:spcAft>
                          <a:spcPts val="0"/>
                        </a:spcAft>
                      </a:pPr>
                      <a:r>
                        <a:rPr lang="hr-HR" sz="1400" dirty="0">
                          <a:solidFill>
                            <a:schemeClr val="tx1"/>
                          </a:solidFill>
                          <a:effectLst/>
                        </a:rPr>
                        <a:t>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hr-HR"/>
                    </a:p>
                  </a:txBody>
                  <a:tcPr/>
                </a:tc>
                <a:tc rowSpan="4">
                  <a:txBody>
                    <a:bodyPr/>
                    <a:lstStyle/>
                    <a:p>
                      <a:pPr marL="66675" marR="66675" algn="ctr" fontAlgn="base">
                        <a:spcAft>
                          <a:spcPts val="0"/>
                        </a:spcAft>
                      </a:pPr>
                      <a:r>
                        <a:rPr lang="hr-HR" sz="1400" dirty="0">
                          <a:solidFill>
                            <a:schemeClr val="tx1"/>
                          </a:solidFill>
                          <a:effectLst/>
                        </a:rPr>
                        <a:t>Iznimno mala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66675" marR="66675" algn="ctr" fontAlgn="base">
                        <a:spcAft>
                          <a:spcPts val="0"/>
                        </a:spcAft>
                      </a:pPr>
                      <a:r>
                        <a:rPr lang="hr-HR" sz="1400" dirty="0">
                          <a:solidFill>
                            <a:schemeClr val="tx1"/>
                          </a:solidFill>
                          <a:effectLst/>
                        </a:rPr>
                        <a:t>Mala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66675" marR="66675" algn="ctr" fontAlgn="base">
                        <a:spcAft>
                          <a:spcPts val="0"/>
                        </a:spcAft>
                      </a:pPr>
                      <a:r>
                        <a:rPr lang="hr-HR" sz="1400" dirty="0">
                          <a:solidFill>
                            <a:schemeClr val="tx1"/>
                          </a:solidFill>
                          <a:effectLst/>
                        </a:rPr>
                        <a:t>Umjerena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66675" marR="66675" algn="ctr" fontAlgn="base">
                        <a:spcAft>
                          <a:spcPts val="0"/>
                        </a:spcAft>
                      </a:pPr>
                      <a:r>
                        <a:rPr lang="hr-HR" sz="1400" dirty="0">
                          <a:solidFill>
                            <a:schemeClr val="tx1"/>
                          </a:solidFill>
                          <a:effectLst/>
                        </a:rPr>
                        <a:t>Velika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66675" marR="66675" algn="ctr" fontAlgn="base">
                        <a:spcAft>
                          <a:spcPts val="0"/>
                        </a:spcAft>
                      </a:pPr>
                      <a:r>
                        <a:rPr lang="hr-HR" sz="1400" dirty="0">
                          <a:solidFill>
                            <a:schemeClr val="tx1"/>
                          </a:solidFill>
                          <a:effectLst/>
                        </a:rPr>
                        <a:t>Iznimno velika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67256"/>
                  </a:ext>
                </a:extLst>
              </a:tr>
              <a:tr h="206206">
                <a:tc>
                  <a:txBody>
                    <a:bodyPr/>
                    <a:lstStyle/>
                    <a:p>
                      <a:pPr algn="ctr" fontAlgn="base">
                        <a:spcAft>
                          <a:spcPts val="0"/>
                        </a:spcAft>
                      </a:pPr>
                      <a:r>
                        <a:rPr lang="hr-HR" sz="1400" dirty="0">
                          <a:solidFill>
                            <a:schemeClr val="tx1"/>
                          </a:solidFill>
                          <a:effectLst/>
                        </a:rPr>
                        <a:t>Visok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val="4143524502"/>
                  </a:ext>
                </a:extLst>
              </a:tr>
              <a:tr h="206206">
                <a:tc>
                  <a:txBody>
                    <a:bodyPr/>
                    <a:lstStyle/>
                    <a:p>
                      <a:pPr algn="ctr" fontAlgn="base">
                        <a:spcAft>
                          <a:spcPts val="0"/>
                        </a:spcAft>
                      </a:pPr>
                      <a:r>
                        <a:rPr lang="hr-HR" sz="1400" dirty="0">
                          <a:solidFill>
                            <a:schemeClr val="tx1"/>
                          </a:solidFill>
                          <a:effectLst/>
                        </a:rPr>
                        <a:t>Umjeren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solidFill>
                      <a:srgbClr val="FFFF00"/>
                    </a:solidFill>
                  </a:tcP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val="2768243653"/>
                  </a:ext>
                </a:extLst>
              </a:tr>
              <a:tr h="206206">
                <a:tc>
                  <a:txBody>
                    <a:bodyPr/>
                    <a:lstStyle/>
                    <a:p>
                      <a:pPr algn="ctr" fontAlgn="base">
                        <a:spcAft>
                          <a:spcPts val="0"/>
                        </a:spcAft>
                      </a:pPr>
                      <a:r>
                        <a:rPr lang="hr-HR" sz="1400" dirty="0">
                          <a:solidFill>
                            <a:schemeClr val="tx1"/>
                          </a:solidFill>
                          <a:effectLst/>
                        </a:rPr>
                        <a:t>Nizak </a:t>
                      </a:r>
                      <a:endPar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solidFill>
                      <a:srgbClr val="00B050"/>
                    </a:solidFill>
                  </a:tcPr>
                </a:tc>
                <a:tc gridSpan="2" vMerge="1">
                  <a:txBody>
                    <a:bodyPr/>
                    <a:lstStyle/>
                    <a:p>
                      <a:endParaRPr lang="hr-HR"/>
                    </a:p>
                  </a:txBody>
                  <a:tcPr/>
                </a:tc>
                <a:tc hMerge="1"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val="2057100690"/>
                  </a:ext>
                </a:extLst>
              </a:tr>
            </a:tbl>
          </a:graphicData>
        </a:graphic>
      </p:graphicFrame>
      <p:pic>
        <p:nvPicPr>
          <p:cNvPr id="9" name="Picture 7">
            <a:extLst>
              <a:ext uri="{FF2B5EF4-FFF2-40B4-BE49-F238E27FC236}">
                <a16:creationId xmlns:a16="http://schemas.microsoft.com/office/drawing/2014/main" id="{1B88DE0A-2823-4737-A632-763CD8AE6DCE}"/>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974510" y="6511306"/>
            <a:ext cx="2077789" cy="298175"/>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3FEB5BEF-8CC4-4D11-99F9-7020C97B4A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71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POSTROJBA CIVILNE ZAŠTITE OPĆE NAMJENE – 20 pripadnika</a:t>
            </a:r>
          </a:p>
        </p:txBody>
      </p:sp>
      <p:sp>
        <p:nvSpPr>
          <p:cNvPr id="5" name="Pravokutnik 4">
            <a:extLst>
              <a:ext uri="{FF2B5EF4-FFF2-40B4-BE49-F238E27FC236}">
                <a16:creationId xmlns:a16="http://schemas.microsoft.com/office/drawing/2014/main" id="{116CE0DD-29EA-4410-A8D9-FE1F339566D3}"/>
              </a:ext>
            </a:extLst>
          </p:cNvPr>
          <p:cNvSpPr/>
          <p:nvPr/>
        </p:nvSpPr>
        <p:spPr>
          <a:xfrm>
            <a:off x="6096000" y="411689"/>
            <a:ext cx="6336134" cy="369332"/>
          </a:xfrm>
          <a:prstGeom prst="rect">
            <a:avLst/>
          </a:prstGeom>
        </p:spPr>
        <p:txBody>
          <a:bodyPr wrap="square">
            <a:spAutoFit/>
          </a:bodyPr>
          <a:lstStyle/>
          <a:p>
            <a:pPr algn="just">
              <a:spcAft>
                <a:spcPts val="1000"/>
              </a:spcAft>
            </a:pPr>
            <a:r>
              <a:rPr lang="hr-HR" i="1" dirty="0">
                <a:latin typeface="Calibri" panose="020F0502020204030204" pitchFamily="34" charset="0"/>
                <a:ea typeface="Calibri" panose="020F0502020204030204" pitchFamily="34" charset="0"/>
                <a:cs typeface="Times New Roman" panose="02020603050405020304" pitchFamily="18" charset="0"/>
              </a:rPr>
              <a:t>Uredba o strukturi i sastavu postrojbi Civilne zaštite („NN“ 27/17)</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7">
            <a:extLst>
              <a:ext uri="{FF2B5EF4-FFF2-40B4-BE49-F238E27FC236}">
                <a16:creationId xmlns:a16="http://schemas.microsoft.com/office/drawing/2014/main" id="{3DA09CFF-D4EB-4D41-A1E2-7EE9375B4F78}"/>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graphicFrame>
        <p:nvGraphicFramePr>
          <p:cNvPr id="6" name="Dijagram 5">
            <a:extLst>
              <a:ext uri="{FF2B5EF4-FFF2-40B4-BE49-F238E27FC236}">
                <a16:creationId xmlns:a16="http://schemas.microsoft.com/office/drawing/2014/main" id="{14B9F743-3D11-45B5-9625-025F76F4FAE0}"/>
              </a:ext>
            </a:extLst>
          </p:cNvPr>
          <p:cNvGraphicFramePr/>
          <p:nvPr>
            <p:extLst>
              <p:ext uri="{D42A27DB-BD31-4B8C-83A1-F6EECF244321}">
                <p14:modId xmlns:p14="http://schemas.microsoft.com/office/powerpoint/2010/main" val="580087416"/>
              </p:ext>
            </p:extLst>
          </p:nvPr>
        </p:nvGraphicFramePr>
        <p:xfrm>
          <a:off x="809979" y="891822"/>
          <a:ext cx="10230553" cy="479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ravokutnik 6">
            <a:extLst>
              <a:ext uri="{FF2B5EF4-FFF2-40B4-BE49-F238E27FC236}">
                <a16:creationId xmlns:a16="http://schemas.microsoft.com/office/drawing/2014/main" id="{32619DDA-3055-4C18-9AF5-C651728148F4}"/>
              </a:ext>
            </a:extLst>
          </p:cNvPr>
          <p:cNvSpPr/>
          <p:nvPr/>
        </p:nvSpPr>
        <p:spPr>
          <a:xfrm>
            <a:off x="317642" y="5804340"/>
            <a:ext cx="11556715" cy="641971"/>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hr-HR" sz="1600" dirty="0">
                <a:latin typeface="Calibri" panose="020F0502020204030204" pitchFamily="34" charset="0"/>
                <a:ea typeface="Calibri" panose="020F0502020204030204" pitchFamily="34" charset="0"/>
                <a:cs typeface="Times New Roman" panose="02020603050405020304" pitchFamily="18" charset="0"/>
              </a:rPr>
              <a:t>1. operativna skupina popunjava se sa članovima s mjestom prebivališta u naselju SIKIREVCI, </a:t>
            </a:r>
          </a:p>
          <a:p>
            <a:pPr marL="342900" lvl="0" indent="-342900" algn="just">
              <a:lnSpc>
                <a:spcPct val="115000"/>
              </a:lnSpc>
              <a:spcAft>
                <a:spcPts val="0"/>
              </a:spcAft>
              <a:buFont typeface="Symbol" panose="05050102010706020507" pitchFamily="18" charset="2"/>
              <a:buChar char=""/>
            </a:pPr>
            <a:r>
              <a:rPr lang="hr-HR" sz="1600" dirty="0">
                <a:latin typeface="Calibri" panose="020F0502020204030204" pitchFamily="34" charset="0"/>
                <a:ea typeface="Calibri" panose="020F0502020204030204" pitchFamily="34" charset="0"/>
                <a:cs typeface="Times New Roman" panose="02020603050405020304" pitchFamily="18" charset="0"/>
              </a:rPr>
              <a:t>2. operativna skupina popunjava se sa članovima s mjestom prebivališta u naselju Kruševica</a:t>
            </a:r>
            <a:endParaRPr lang="hr-HR"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2" descr="[Sikirevci]">
            <a:extLst>
              <a:ext uri="{FF2B5EF4-FFF2-40B4-BE49-F238E27FC236}">
                <a16:creationId xmlns:a16="http://schemas.microsoft.com/office/drawing/2014/main" id="{95DDC678-3DAB-45D6-AB40-6EB0AF47BF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9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ZAKONODAVNI OKVIR</a:t>
            </a:r>
          </a:p>
        </p:txBody>
      </p:sp>
      <p:pic>
        <p:nvPicPr>
          <p:cNvPr id="10" name="Picture 7">
            <a:extLst>
              <a:ext uri="{FF2B5EF4-FFF2-40B4-BE49-F238E27FC236}">
                <a16:creationId xmlns:a16="http://schemas.microsoft.com/office/drawing/2014/main" id="{705C18EA-3436-477F-AE25-5F369F7ED67B}"/>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9" name="Pravokutnik 8">
            <a:extLst>
              <a:ext uri="{FF2B5EF4-FFF2-40B4-BE49-F238E27FC236}">
                <a16:creationId xmlns:a16="http://schemas.microsoft.com/office/drawing/2014/main" id="{AC1EE8A8-0E94-4A66-9945-8145FC705DB0}"/>
              </a:ext>
            </a:extLst>
          </p:cNvPr>
          <p:cNvSpPr/>
          <p:nvPr/>
        </p:nvSpPr>
        <p:spPr>
          <a:xfrm>
            <a:off x="809978" y="959285"/>
            <a:ext cx="9416202"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RADNA SKUPINA ZA IZRADU PROCJENE RIZIKA OD VELIKIH NESREĆA</a:t>
            </a:r>
          </a:p>
        </p:txBody>
      </p:sp>
      <p:sp>
        <p:nvSpPr>
          <p:cNvPr id="12" name="Pravokutnik 11">
            <a:extLst>
              <a:ext uri="{FF2B5EF4-FFF2-40B4-BE49-F238E27FC236}">
                <a16:creationId xmlns:a16="http://schemas.microsoft.com/office/drawing/2014/main" id="{DACB1A1F-4EB3-43BA-9908-654B2966E1D7}"/>
              </a:ext>
            </a:extLst>
          </p:cNvPr>
          <p:cNvSpPr/>
          <p:nvPr/>
        </p:nvSpPr>
        <p:spPr>
          <a:xfrm>
            <a:off x="809978" y="2198471"/>
            <a:ext cx="10548585" cy="2461058"/>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hr-HR" sz="2400" dirty="0">
                <a:latin typeface="Calibri" panose="020F0502020204030204" pitchFamily="34" charset="0"/>
                <a:ea typeface="Calibri" panose="020F0502020204030204" pitchFamily="34" charset="0"/>
                <a:cs typeface="Times New Roman" panose="02020603050405020304" pitchFamily="18" charset="0"/>
              </a:rPr>
              <a:t>1. Voditelj radne skupine </a:t>
            </a:r>
            <a:r>
              <a:rPr lang="hr-HR" sz="2400" b="1" dirty="0">
                <a:latin typeface="Calibri" panose="020F0502020204030204" pitchFamily="34" charset="0"/>
                <a:ea typeface="Calibri" panose="020F0502020204030204" pitchFamily="34" charset="0"/>
                <a:cs typeface="Times New Roman" panose="02020603050405020304" pitchFamily="18" charset="0"/>
              </a:rPr>
              <a:t>TOMISLAV ZOVKO</a:t>
            </a:r>
            <a:r>
              <a:rPr lang="hr-HR" sz="2400" dirty="0">
                <a:latin typeface="Calibri" panose="020F0502020204030204" pitchFamily="34" charset="0"/>
                <a:ea typeface="Calibri" panose="020F0502020204030204" pitchFamily="34" charset="0"/>
                <a:cs typeface="Times New Roman" panose="02020603050405020304" pitchFamily="18" charset="0"/>
              </a:rPr>
              <a:t>, predsjednik Općinskog vijeća Sikirevci </a:t>
            </a:r>
          </a:p>
          <a:p>
            <a:pPr>
              <a:lnSpc>
                <a:spcPct val="107000"/>
              </a:lnSpc>
              <a:spcAft>
                <a:spcPts val="800"/>
              </a:spcAft>
            </a:pPr>
            <a:r>
              <a:rPr lang="hr-HR" sz="2400" dirty="0">
                <a:latin typeface="Calibri" panose="020F0502020204030204" pitchFamily="34" charset="0"/>
                <a:ea typeface="Calibri" panose="020F0502020204030204" pitchFamily="34" charset="0"/>
                <a:cs typeface="Times New Roman" panose="02020603050405020304" pitchFamily="18" charset="0"/>
              </a:rPr>
              <a:t>2. Član radne skupine – </a:t>
            </a:r>
            <a:r>
              <a:rPr lang="hr-HR" sz="2400" b="1" dirty="0">
                <a:latin typeface="Calibri" panose="020F0502020204030204" pitchFamily="34" charset="0"/>
                <a:ea typeface="Calibri" panose="020F0502020204030204" pitchFamily="34" charset="0"/>
                <a:cs typeface="Times New Roman" panose="02020603050405020304" pitchFamily="18" charset="0"/>
              </a:rPr>
              <a:t>MARTIN ŽIVIĆ</a:t>
            </a:r>
            <a:r>
              <a:rPr lang="hr-HR" sz="2400" b="1" dirty="0"/>
              <a:t>,</a:t>
            </a:r>
            <a:r>
              <a:rPr lang="hr-HR" sz="2400" dirty="0">
                <a:latin typeface="Calibri" panose="020F0502020204030204" pitchFamily="34" charset="0"/>
                <a:ea typeface="Calibri" panose="020F0502020204030204" pitchFamily="34" charset="0"/>
                <a:cs typeface="Times New Roman" panose="02020603050405020304" pitchFamily="18" charset="0"/>
              </a:rPr>
              <a:t>  DVD Sikirevci</a:t>
            </a:r>
          </a:p>
          <a:p>
            <a:pPr>
              <a:lnSpc>
                <a:spcPct val="107000"/>
              </a:lnSpc>
              <a:spcAft>
                <a:spcPts val="800"/>
              </a:spcAft>
            </a:pPr>
            <a:r>
              <a:rPr lang="hr-HR" sz="2400" dirty="0">
                <a:latin typeface="Calibri" panose="020F0502020204030204" pitchFamily="34" charset="0"/>
                <a:ea typeface="Calibri" panose="020F0502020204030204" pitchFamily="34" charset="0"/>
                <a:cs typeface="Times New Roman" panose="02020603050405020304" pitchFamily="18" charset="0"/>
              </a:rPr>
              <a:t>3. Član radne skupine –  </a:t>
            </a:r>
            <a:r>
              <a:rPr lang="hr-HR" sz="2400" b="1" dirty="0">
                <a:latin typeface="Calibri" panose="020F0502020204030204" pitchFamily="34" charset="0"/>
                <a:ea typeface="Calibri" panose="020F0502020204030204" pitchFamily="34" charset="0"/>
                <a:cs typeface="Times New Roman" panose="02020603050405020304" pitchFamily="18" charset="0"/>
              </a:rPr>
              <a:t>MARIJA STAŽIĆ </a:t>
            </a:r>
            <a:r>
              <a:rPr lang="hr-HR" sz="2400" dirty="0">
                <a:latin typeface="Calibri" panose="020F0502020204030204" pitchFamily="34" charset="0"/>
                <a:ea typeface="Calibri" panose="020F0502020204030204" pitchFamily="34" charset="0"/>
                <a:cs typeface="Times New Roman" panose="02020603050405020304" pitchFamily="18" charset="0"/>
              </a:rPr>
              <a:t>komunalni redar</a:t>
            </a:r>
            <a:r>
              <a:rPr lang="hr-HR" sz="2400" b="1" dirty="0">
                <a:latin typeface="Calibri" panose="020F0502020204030204" pitchFamily="34" charset="0"/>
                <a:ea typeface="Calibri" panose="020F0502020204030204" pitchFamily="34" charset="0"/>
                <a:cs typeface="Times New Roman" panose="02020603050405020304" pitchFamily="18" charset="0"/>
              </a:rPr>
              <a:t> </a:t>
            </a:r>
            <a:r>
              <a:rPr lang="hr-HR" sz="2400" dirty="0">
                <a:latin typeface="Calibri" panose="020F0502020204030204" pitchFamily="34" charset="0"/>
                <a:ea typeface="Calibri" panose="020F0502020204030204" pitchFamily="34" charset="0"/>
                <a:cs typeface="Times New Roman" panose="02020603050405020304" pitchFamily="18" charset="0"/>
              </a:rPr>
              <a:t>Op. Sikirevci</a:t>
            </a:r>
          </a:p>
          <a:p>
            <a:pPr>
              <a:lnSpc>
                <a:spcPct val="107000"/>
              </a:lnSpc>
              <a:spcAft>
                <a:spcPts val="800"/>
              </a:spcAft>
            </a:pPr>
            <a:r>
              <a:rPr lang="hr-HR" sz="2400" dirty="0">
                <a:latin typeface="Calibri" panose="020F0502020204030204" pitchFamily="34" charset="0"/>
                <a:ea typeface="Calibri" panose="020F0502020204030204" pitchFamily="34" charset="0"/>
                <a:cs typeface="Times New Roman" panose="02020603050405020304" pitchFamily="18" charset="0"/>
              </a:rPr>
              <a:t>4. Član radne skupine – </a:t>
            </a:r>
            <a:r>
              <a:rPr lang="hr-HR" sz="2400" b="1" dirty="0">
                <a:latin typeface="Calibri" panose="020F0502020204030204" pitchFamily="34" charset="0"/>
                <a:ea typeface="Calibri" panose="020F0502020204030204" pitchFamily="34" charset="0"/>
                <a:cs typeface="Times New Roman" panose="02020603050405020304" pitchFamily="18" charset="0"/>
              </a:rPr>
              <a:t>FRANO TOMAS</a:t>
            </a:r>
            <a:r>
              <a:rPr lang="hr-HR" sz="2400" dirty="0">
                <a:latin typeface="Calibri" panose="020F0502020204030204" pitchFamily="34" charset="0"/>
                <a:ea typeface="Calibri" panose="020F0502020204030204" pitchFamily="34" charset="0"/>
                <a:cs typeface="Times New Roman" panose="02020603050405020304" pitchFamily="18" charset="0"/>
              </a:rPr>
              <a:t>, komunalni radnik</a:t>
            </a:r>
            <a:r>
              <a:rPr lang="hr-HR" sz="2400" b="1" dirty="0">
                <a:latin typeface="Calibri" panose="020F0502020204030204" pitchFamily="34" charset="0"/>
                <a:ea typeface="Calibri" panose="020F0502020204030204" pitchFamily="34" charset="0"/>
                <a:cs typeface="Times New Roman" panose="02020603050405020304" pitchFamily="18" charset="0"/>
              </a:rPr>
              <a:t> </a:t>
            </a:r>
            <a:r>
              <a:rPr lang="hr-HR" sz="2400" dirty="0">
                <a:latin typeface="Calibri" panose="020F0502020204030204" pitchFamily="34" charset="0"/>
                <a:ea typeface="Calibri" panose="020F0502020204030204" pitchFamily="34" charset="0"/>
                <a:cs typeface="Times New Roman" panose="02020603050405020304" pitchFamily="18" charset="0"/>
              </a:rPr>
              <a:t>Op. Sikirevci</a:t>
            </a:r>
          </a:p>
          <a:p>
            <a:pPr>
              <a:lnSpc>
                <a:spcPct val="107000"/>
              </a:lnSpc>
              <a:spcAft>
                <a:spcPts val="800"/>
              </a:spcAft>
            </a:pPr>
            <a:r>
              <a:rPr lang="hr-HR" sz="2400" dirty="0">
                <a:latin typeface="Calibri" panose="020F0502020204030204" pitchFamily="34" charset="0"/>
                <a:ea typeface="Calibri" panose="020F0502020204030204" pitchFamily="34" charset="0"/>
                <a:cs typeface="Times New Roman" panose="02020603050405020304" pitchFamily="18" charset="0"/>
              </a:rPr>
              <a:t>5. Član radne skupine </a:t>
            </a:r>
            <a:r>
              <a:rPr lang="hr-HR" sz="2400" b="1" dirty="0">
                <a:latin typeface="Calibri" panose="020F0502020204030204" pitchFamily="34" charset="0"/>
                <a:ea typeface="Calibri" panose="020F0502020204030204" pitchFamily="34" charset="0"/>
                <a:cs typeface="Times New Roman" panose="02020603050405020304" pitchFamily="18" charset="0"/>
              </a:rPr>
              <a:t>DAMIR ĐOKIĆ</a:t>
            </a:r>
            <a:r>
              <a:rPr lang="hr-HR" sz="2400" dirty="0">
                <a:latin typeface="Calibri" panose="020F0502020204030204" pitchFamily="34" charset="0"/>
                <a:ea typeface="Calibri" panose="020F0502020204030204" pitchFamily="34" charset="0"/>
                <a:cs typeface="Times New Roman" panose="02020603050405020304" pitchFamily="18" charset="0"/>
              </a:rPr>
              <a:t>, IN konzalting d.o.o., Slavonski Brod</a:t>
            </a:r>
          </a:p>
        </p:txBody>
      </p:sp>
      <p:pic>
        <p:nvPicPr>
          <p:cNvPr id="13" name="Picture 2" descr="[Sikirevci]">
            <a:extLst>
              <a:ext uri="{FF2B5EF4-FFF2-40B4-BE49-F238E27FC236}">
                <a16:creationId xmlns:a16="http://schemas.microsoft.com/office/drawing/2014/main" id="{8A89F6B1-39E5-41D1-8162-7F6968EC8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06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POVJERENICI CIVILNE ZAŠTITE I ZAMJENICI POVJERENIKA</a:t>
            </a:r>
          </a:p>
        </p:txBody>
      </p:sp>
      <p:sp>
        <p:nvSpPr>
          <p:cNvPr id="5" name="Pravokutnik 4">
            <a:extLst>
              <a:ext uri="{FF2B5EF4-FFF2-40B4-BE49-F238E27FC236}">
                <a16:creationId xmlns:a16="http://schemas.microsoft.com/office/drawing/2014/main" id="{49A49D9B-0E23-46FB-B708-9548D44B55B0}"/>
              </a:ext>
            </a:extLst>
          </p:cNvPr>
          <p:cNvSpPr/>
          <p:nvPr/>
        </p:nvSpPr>
        <p:spPr>
          <a:xfrm>
            <a:off x="1263652" y="491030"/>
            <a:ext cx="9550397"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hr-HR" dirty="0">
                <a:latin typeface="Calibri" panose="020F0502020204030204" pitchFamily="34" charset="0"/>
                <a:ea typeface="Calibri" panose="020F0502020204030204" pitchFamily="34" charset="0"/>
                <a:cs typeface="Times New Roman" panose="02020603050405020304" pitchFamily="18" charset="0"/>
              </a:rPr>
              <a:t>Pravilnik o mobilizaciji, uvjetima i načinu rada operativnih snaga sustava civilne zaštite (NN 69/16)</a:t>
            </a:r>
            <a:r>
              <a:rPr lang="hr-HR" b="1" dirty="0">
                <a:latin typeface="Calibri" panose="020F0502020204030204" pitchFamily="34" charset="0"/>
                <a:ea typeface="Calibri" panose="020F0502020204030204" pitchFamily="34" charset="0"/>
                <a:cs typeface="Times New Roman" panose="02020603050405020304" pitchFamily="18" charset="0"/>
              </a:rPr>
              <a:t> </a:t>
            </a:r>
            <a:endParaRPr lang="hr-HR" dirty="0"/>
          </a:p>
        </p:txBody>
      </p:sp>
      <p:pic>
        <p:nvPicPr>
          <p:cNvPr id="10" name="Picture 7">
            <a:extLst>
              <a:ext uri="{FF2B5EF4-FFF2-40B4-BE49-F238E27FC236}">
                <a16:creationId xmlns:a16="http://schemas.microsoft.com/office/drawing/2014/main" id="{F50BAD0D-B737-4516-A5C8-9F9366D59FEE}"/>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1" name="Picture 2" descr="[Sikirevci]">
            <a:extLst>
              <a:ext uri="{FF2B5EF4-FFF2-40B4-BE49-F238E27FC236}">
                <a16:creationId xmlns:a16="http://schemas.microsoft.com/office/drawing/2014/main" id="{E491ABEB-5196-4705-9275-963443062C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ica 5">
            <a:extLst>
              <a:ext uri="{FF2B5EF4-FFF2-40B4-BE49-F238E27FC236}">
                <a16:creationId xmlns:a16="http://schemas.microsoft.com/office/drawing/2014/main" id="{5DBEA877-9978-4EEB-9630-8959102E9161}"/>
              </a:ext>
            </a:extLst>
          </p:cNvPr>
          <p:cNvGraphicFramePr>
            <a:graphicFrameLocks noGrp="1"/>
          </p:cNvGraphicFramePr>
          <p:nvPr>
            <p:extLst>
              <p:ext uri="{D42A27DB-BD31-4B8C-83A1-F6EECF244321}">
                <p14:modId xmlns:p14="http://schemas.microsoft.com/office/powerpoint/2010/main" val="863934482"/>
              </p:ext>
            </p:extLst>
          </p:nvPr>
        </p:nvGraphicFramePr>
        <p:xfrm>
          <a:off x="809981" y="2269067"/>
          <a:ext cx="9416200" cy="2374354"/>
        </p:xfrm>
        <a:graphic>
          <a:graphicData uri="http://schemas.openxmlformats.org/drawingml/2006/table">
            <a:tbl>
              <a:tblPr>
                <a:tableStyleId>{5C22544A-7EE6-4342-B048-85BDC9FD1C3A}</a:tableStyleId>
              </a:tblPr>
              <a:tblGrid>
                <a:gridCol w="2718405">
                  <a:extLst>
                    <a:ext uri="{9D8B030D-6E8A-4147-A177-3AD203B41FA5}">
                      <a16:colId xmlns:a16="http://schemas.microsoft.com/office/drawing/2014/main" val="609629096"/>
                    </a:ext>
                  </a:extLst>
                </a:gridCol>
                <a:gridCol w="1496116">
                  <a:extLst>
                    <a:ext uri="{9D8B030D-6E8A-4147-A177-3AD203B41FA5}">
                      <a16:colId xmlns:a16="http://schemas.microsoft.com/office/drawing/2014/main" val="3249229120"/>
                    </a:ext>
                  </a:extLst>
                </a:gridCol>
                <a:gridCol w="1551674">
                  <a:extLst>
                    <a:ext uri="{9D8B030D-6E8A-4147-A177-3AD203B41FA5}">
                      <a16:colId xmlns:a16="http://schemas.microsoft.com/office/drawing/2014/main" val="2447010903"/>
                    </a:ext>
                  </a:extLst>
                </a:gridCol>
                <a:gridCol w="1968363">
                  <a:extLst>
                    <a:ext uri="{9D8B030D-6E8A-4147-A177-3AD203B41FA5}">
                      <a16:colId xmlns:a16="http://schemas.microsoft.com/office/drawing/2014/main" val="317925450"/>
                    </a:ext>
                  </a:extLst>
                </a:gridCol>
                <a:gridCol w="1681642">
                  <a:extLst>
                    <a:ext uri="{9D8B030D-6E8A-4147-A177-3AD203B41FA5}">
                      <a16:colId xmlns:a16="http://schemas.microsoft.com/office/drawing/2014/main" val="3813687922"/>
                    </a:ext>
                  </a:extLst>
                </a:gridCol>
              </a:tblGrid>
              <a:tr h="524632">
                <a:tc>
                  <a:txBody>
                    <a:bodyPr/>
                    <a:lstStyle/>
                    <a:p>
                      <a:pPr algn="ctr">
                        <a:spcAft>
                          <a:spcPts val="0"/>
                        </a:spcAft>
                      </a:pPr>
                      <a:r>
                        <a:rPr lang="hr-HR" sz="2400">
                          <a:effectLst/>
                        </a:rPr>
                        <a:t>Naselje</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tc>
                  <a:txBody>
                    <a:bodyPr/>
                    <a:lstStyle/>
                    <a:p>
                      <a:pPr algn="ctr">
                        <a:spcAft>
                          <a:spcPts val="0"/>
                        </a:spcAft>
                      </a:pPr>
                      <a:r>
                        <a:rPr lang="hr-HR" sz="2400">
                          <a:effectLst/>
                        </a:rPr>
                        <a:t>Broj  stanovnika</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tc>
                  <a:txBody>
                    <a:bodyPr/>
                    <a:lstStyle/>
                    <a:p>
                      <a:pPr algn="ctr">
                        <a:spcAft>
                          <a:spcPts val="0"/>
                        </a:spcAft>
                      </a:pPr>
                      <a:r>
                        <a:rPr lang="hr-HR" sz="2400">
                          <a:effectLst/>
                        </a:rPr>
                        <a:t>Povjerenici</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tc>
                  <a:txBody>
                    <a:bodyPr/>
                    <a:lstStyle/>
                    <a:p>
                      <a:pPr algn="ctr">
                        <a:spcAft>
                          <a:spcPts val="0"/>
                        </a:spcAft>
                      </a:pPr>
                      <a:r>
                        <a:rPr lang="hr-HR" sz="2400">
                          <a:effectLst/>
                        </a:rPr>
                        <a:t>Zamjenici povjerenika</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tc>
                  <a:txBody>
                    <a:bodyPr/>
                    <a:lstStyle/>
                    <a:p>
                      <a:pPr algn="ctr">
                        <a:spcAft>
                          <a:spcPts val="0"/>
                        </a:spcAft>
                      </a:pPr>
                      <a:r>
                        <a:rPr lang="hr-HR" sz="2400">
                          <a:effectLst/>
                        </a:rPr>
                        <a:t>Ukupno</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4191223103"/>
                  </a:ext>
                </a:extLst>
              </a:tr>
              <a:tr h="1079614">
                <a:tc>
                  <a:txBody>
                    <a:bodyPr/>
                    <a:lstStyle/>
                    <a:p>
                      <a:pPr marL="457200" algn="ctr" fontAlgn="base">
                        <a:lnSpc>
                          <a:spcPts val="1035"/>
                        </a:lnSpc>
                        <a:spcAft>
                          <a:spcPts val="95"/>
                        </a:spcAft>
                      </a:pPr>
                      <a:r>
                        <a:rPr lang="hr-HR" sz="2400" dirty="0">
                          <a:effectLst/>
                        </a:rPr>
                        <a:t>Jaruge</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695</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1</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1</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2</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val="297955356"/>
                  </a:ext>
                </a:extLst>
              </a:tr>
              <a:tr h="563220">
                <a:tc>
                  <a:txBody>
                    <a:bodyPr/>
                    <a:lstStyle/>
                    <a:p>
                      <a:pPr marL="457200" algn="ctr">
                        <a:lnSpc>
                          <a:spcPct val="115000"/>
                        </a:lnSpc>
                        <a:spcAft>
                          <a:spcPts val="1000"/>
                        </a:spcAft>
                      </a:pPr>
                      <a:r>
                        <a:rPr lang="hr-HR" sz="2400">
                          <a:effectLst/>
                        </a:rPr>
                        <a:t>Sikirevci</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1 781</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3</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a:effectLst/>
                        </a:rPr>
                        <a:t>3</a:t>
                      </a:r>
                      <a:endParaRPr lang="hr-H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tc>
                  <a:txBody>
                    <a:bodyPr/>
                    <a:lstStyle/>
                    <a:p>
                      <a:pPr algn="ctr">
                        <a:spcAft>
                          <a:spcPts val="0"/>
                        </a:spcAft>
                      </a:pPr>
                      <a:r>
                        <a:rPr lang="hr-HR" sz="2400" dirty="0">
                          <a:effectLst/>
                        </a:rPr>
                        <a:t>6</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val="466896"/>
                  </a:ext>
                </a:extLst>
              </a:tr>
            </a:tbl>
          </a:graphicData>
        </a:graphic>
      </p:graphicFrame>
    </p:spTree>
    <p:extLst>
      <p:ext uri="{BB962C8B-B14F-4D97-AF65-F5344CB8AC3E}">
        <p14:creationId xmlns:p14="http://schemas.microsoft.com/office/powerpoint/2010/main" val="45249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MATRICA RIZIKA SA USPOREĐENIM RIZICIMA</a:t>
            </a:r>
          </a:p>
        </p:txBody>
      </p:sp>
      <p:pic>
        <p:nvPicPr>
          <p:cNvPr id="9" name="Picture 24">
            <a:extLst>
              <a:ext uri="{FF2B5EF4-FFF2-40B4-BE49-F238E27FC236}">
                <a16:creationId xmlns:a16="http://schemas.microsoft.com/office/drawing/2014/main" id="{681FC06A-3272-4E11-A1C8-E28807D8EB94}"/>
              </a:ext>
            </a:extLst>
          </p:cNvPr>
          <p:cNvPicPr/>
          <p:nvPr/>
        </p:nvPicPr>
        <p:blipFill>
          <a:blip r:embed="rId2" cstate="print"/>
          <a:stretch>
            <a:fillRect/>
          </a:stretch>
        </p:blipFill>
        <p:spPr>
          <a:xfrm>
            <a:off x="925605" y="516106"/>
            <a:ext cx="6631642" cy="38228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Pravokutnik 4">
            <a:extLst>
              <a:ext uri="{FF2B5EF4-FFF2-40B4-BE49-F238E27FC236}">
                <a16:creationId xmlns:a16="http://schemas.microsoft.com/office/drawing/2014/main" id="{903513EC-1AF7-49AE-9356-CE0B39B6C52E}"/>
              </a:ext>
            </a:extLst>
          </p:cNvPr>
          <p:cNvSpPr/>
          <p:nvPr/>
        </p:nvSpPr>
        <p:spPr>
          <a:xfrm>
            <a:off x="7608795" y="1224144"/>
            <a:ext cx="3959245" cy="923330"/>
          </a:xfrm>
          <a:prstGeom prst="rect">
            <a:avLst/>
          </a:prstGeom>
        </p:spPr>
        <p:txBody>
          <a:bodyPr wrap="square">
            <a:spAutoFit/>
          </a:bodyPr>
          <a:lstStyle/>
          <a:p>
            <a:pPr algn="ctr">
              <a:spcAft>
                <a:spcPts val="0"/>
              </a:spcAft>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Shema vrednovanja rizika razinom matrice rizika (lijevo), </a:t>
            </a:r>
          </a:p>
          <a:p>
            <a:pPr algn="ctr">
              <a:spcAft>
                <a:spcPts val="0"/>
              </a:spcAft>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prema ALARP  načelu (desno)</a:t>
            </a:r>
            <a:endParaRPr lang="hr-HR"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Pravokutnik 6">
            <a:extLst>
              <a:ext uri="{FF2B5EF4-FFF2-40B4-BE49-F238E27FC236}">
                <a16:creationId xmlns:a16="http://schemas.microsoft.com/office/drawing/2014/main" id="{E4CA354A-DC5E-4683-A2C0-7B61D77ED03B}"/>
              </a:ext>
            </a:extLst>
          </p:cNvPr>
          <p:cNvSpPr/>
          <p:nvPr/>
        </p:nvSpPr>
        <p:spPr>
          <a:xfrm>
            <a:off x="1160629" y="4629105"/>
            <a:ext cx="9235721" cy="1685077"/>
          </a:xfrm>
          <a:prstGeom prst="rect">
            <a:avLst/>
          </a:prstGeom>
        </p:spPr>
        <p:txBody>
          <a:bodyPr wrap="square">
            <a:spAutoFit/>
          </a:bodyPr>
          <a:lstStyle/>
          <a:p>
            <a:pPr marL="342900" lvl="0" indent="-342900">
              <a:lnSpc>
                <a:spcPct val="115000"/>
              </a:lnSpc>
              <a:spcAft>
                <a:spcPts val="0"/>
              </a:spcAft>
              <a:buFont typeface="Garamond" panose="02020404030301010803" pitchFamily="18" charset="0"/>
              <a:buChar char="-"/>
            </a:pPr>
            <a:r>
              <a:rPr lang="hr-HR" b="1" dirty="0">
                <a:latin typeface="Calibri" panose="020F0502020204030204" pitchFamily="34" charset="0"/>
                <a:ea typeface="Calibri" panose="020F0502020204030204" pitchFamily="34" charset="0"/>
                <a:cs typeface="Times New Roman" panose="02020603050405020304" pitchFamily="18" charset="0"/>
              </a:rPr>
              <a:t>PRIHVATLJIV RIZIK  - </a:t>
            </a:r>
            <a:r>
              <a:rPr lang="hr-HR" dirty="0">
                <a:latin typeface="Calibri" panose="020F0502020204030204" pitchFamily="34" charset="0"/>
                <a:ea typeface="Calibri" panose="020F0502020204030204" pitchFamily="34" charset="0"/>
                <a:cs typeface="Times New Roman" panose="02020603050405020304" pitchFamily="18" charset="0"/>
              </a:rPr>
              <a:t>Dodatne mjere nisu potrebne, osim uobičajenih.</a:t>
            </a:r>
            <a:r>
              <a:rPr lang="hr-HR" dirty="0">
                <a:latin typeface="Times New Roman" panose="02020603050405020304" pitchFamily="18" charset="0"/>
                <a:ea typeface="SimSun" panose="02010600030101010101" pitchFamily="2" charset="-122"/>
                <a:cs typeface="Times New Roman" panose="02020603050405020304" pitchFamily="18" charset="0"/>
              </a:rPr>
              <a:t> </a:t>
            </a:r>
            <a:endParaRPr lang="hr-H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Garamond" panose="02020404030301010803" pitchFamily="18" charset="0"/>
              <a:buChar char="-"/>
            </a:pPr>
            <a:r>
              <a:rPr lang="hr-HR" b="1" dirty="0">
                <a:latin typeface="Calibri" panose="020F0502020204030204" pitchFamily="34" charset="0"/>
                <a:ea typeface="Calibri" panose="020F0502020204030204" pitchFamily="34" charset="0"/>
                <a:cs typeface="Times New Roman" panose="02020603050405020304" pitchFamily="18" charset="0"/>
              </a:rPr>
              <a:t>TOLERIRANI RIZIK - </a:t>
            </a:r>
            <a:r>
              <a:rPr lang="hr-HR" dirty="0">
                <a:latin typeface="Calibri" panose="020F0502020204030204" pitchFamily="34" charset="0"/>
                <a:ea typeface="Calibri" panose="020F0502020204030204" pitchFamily="34" charset="0"/>
                <a:cs typeface="Times New Roman" panose="02020603050405020304" pitchFamily="18" charset="0"/>
              </a:rPr>
              <a:t>Rizik se može prihvatiti ukoliko troškovi premašuju dobit  ili rizik se može prihvatiti ukoliko je smanjenje nepraktično ili troškovi uvelike premašuju dobit.</a:t>
            </a:r>
            <a:r>
              <a:rPr lang="hr-HR" dirty="0">
                <a:latin typeface="Times New Roman" panose="02020603050405020304" pitchFamily="18" charset="0"/>
                <a:ea typeface="SimSun" panose="02010600030101010101" pitchFamily="2" charset="-122"/>
                <a:cs typeface="Times New Roman" panose="02020603050405020304" pitchFamily="18" charset="0"/>
              </a:rPr>
              <a:t> </a:t>
            </a:r>
            <a:endParaRPr lang="hr-H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Garamond" panose="02020404030301010803" pitchFamily="18" charset="0"/>
              <a:buChar char="-"/>
            </a:pPr>
            <a:r>
              <a:rPr lang="hr-HR" b="1" dirty="0">
                <a:latin typeface="Calibri" panose="020F0502020204030204" pitchFamily="34" charset="0"/>
                <a:ea typeface="Calibri" panose="020F0502020204030204" pitchFamily="34" charset="0"/>
                <a:cs typeface="Times New Roman" panose="02020603050405020304" pitchFamily="18" charset="0"/>
              </a:rPr>
              <a:t>NEPRIHVATLJIVI RIZIK - </a:t>
            </a:r>
            <a:r>
              <a:rPr lang="hr-HR" dirty="0">
                <a:latin typeface="Calibri" panose="020F0502020204030204" pitchFamily="34" charset="0"/>
                <a:ea typeface="Calibri" panose="020F0502020204030204" pitchFamily="34" charset="0"/>
                <a:cs typeface="Times New Roman" panose="02020603050405020304" pitchFamily="18" charset="0"/>
              </a:rPr>
              <a:t>Rizik se ne može prihvatiti, izuzev u iznimnim situacijama.</a:t>
            </a:r>
            <a:r>
              <a:rPr lang="hr-HR" dirty="0">
                <a:latin typeface="Times New Roman" panose="02020603050405020304" pitchFamily="18" charset="0"/>
                <a:ea typeface="SimSun" panose="02010600030101010101" pitchFamily="2" charset="-122"/>
                <a:cs typeface="Times New Roman" panose="02020603050405020304" pitchFamily="18" charset="0"/>
              </a:rPr>
              <a:t> </a:t>
            </a:r>
            <a:endParaRPr lang="hr-HR"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hr-HR" dirty="0">
                <a:latin typeface="Calibri" panose="020F0502020204030204" pitchFamily="34" charset="0"/>
                <a:ea typeface="Times New Roman" panose="02020603050405020304" pitchFamily="18" charset="0"/>
                <a:cs typeface="Segoe UI" panose="020B0502040204020203" pitchFamily="34" charset="0"/>
              </a:rPr>
              <a:t> </a:t>
            </a:r>
            <a:endParaRPr lang="hr-HR" sz="2000" dirty="0">
              <a:effectLst/>
              <a:latin typeface="Times New Roman" panose="02020603050405020304" pitchFamily="18" charset="0"/>
              <a:ea typeface="Times New Roman" panose="02020603050405020304" pitchFamily="18" charset="0"/>
            </a:endParaRPr>
          </a:p>
        </p:txBody>
      </p:sp>
      <p:pic>
        <p:nvPicPr>
          <p:cNvPr id="11" name="Picture 7">
            <a:extLst>
              <a:ext uri="{FF2B5EF4-FFF2-40B4-BE49-F238E27FC236}">
                <a16:creationId xmlns:a16="http://schemas.microsoft.com/office/drawing/2014/main" id="{A03A91FC-1149-4EDD-8C7B-C26220CC9E94}"/>
              </a:ext>
            </a:extLst>
          </p:cNvPr>
          <p:cNvPicPr/>
          <p:nvPr/>
        </p:nvPicPr>
        <p:blipFill>
          <a:blip r:embed="rId3"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2" name="Picture 2" descr="[Sikirevci]">
            <a:extLst>
              <a:ext uri="{FF2B5EF4-FFF2-40B4-BE49-F238E27FC236}">
                <a16:creationId xmlns:a16="http://schemas.microsoft.com/office/drawing/2014/main" id="{216FD276-A205-4021-B787-C3BC5B0F6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21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PRIKAZ PRIJETNJI (SCENARIJA) S VRIJEDNOSTIMA IZRAČUNATIH RIZIKA</a:t>
            </a:r>
            <a:r>
              <a:rPr lang="hr-HR" dirty="0"/>
              <a:t> </a:t>
            </a:r>
            <a:endParaRPr lang="hr-HR" b="1" dirty="0"/>
          </a:p>
        </p:txBody>
      </p:sp>
      <p:pic>
        <p:nvPicPr>
          <p:cNvPr id="10" name="Picture 7">
            <a:extLst>
              <a:ext uri="{FF2B5EF4-FFF2-40B4-BE49-F238E27FC236}">
                <a16:creationId xmlns:a16="http://schemas.microsoft.com/office/drawing/2014/main" id="{A808BEBD-F7CC-49F8-8FC1-510D4515E394}"/>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9" name="Picture 2" descr="[Sikirevci]">
            <a:extLst>
              <a:ext uri="{FF2B5EF4-FFF2-40B4-BE49-F238E27FC236}">
                <a16:creationId xmlns:a16="http://schemas.microsoft.com/office/drawing/2014/main" id="{4D46DE5A-4A49-45B7-BD80-343F1A5C59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nvGraphicFramePr>
        <p:xfrm>
          <a:off x="1756612" y="842212"/>
          <a:ext cx="8642182" cy="5114622"/>
        </p:xfrm>
        <a:graphic>
          <a:graphicData uri="http://schemas.openxmlformats.org/drawingml/2006/table">
            <a:tbl>
              <a:tblPr/>
              <a:tblGrid>
                <a:gridCol w="1601590">
                  <a:extLst>
                    <a:ext uri="{9D8B030D-6E8A-4147-A177-3AD203B41FA5}">
                      <a16:colId xmlns:a16="http://schemas.microsoft.com/office/drawing/2014/main" val="20000"/>
                    </a:ext>
                  </a:extLst>
                </a:gridCol>
                <a:gridCol w="858334">
                  <a:extLst>
                    <a:ext uri="{9D8B030D-6E8A-4147-A177-3AD203B41FA5}">
                      <a16:colId xmlns:a16="http://schemas.microsoft.com/office/drawing/2014/main" val="20001"/>
                    </a:ext>
                  </a:extLst>
                </a:gridCol>
                <a:gridCol w="1370566">
                  <a:extLst>
                    <a:ext uri="{9D8B030D-6E8A-4147-A177-3AD203B41FA5}">
                      <a16:colId xmlns:a16="http://schemas.microsoft.com/office/drawing/2014/main" val="20002"/>
                    </a:ext>
                  </a:extLst>
                </a:gridCol>
                <a:gridCol w="4811692">
                  <a:extLst>
                    <a:ext uri="{9D8B030D-6E8A-4147-A177-3AD203B41FA5}">
                      <a16:colId xmlns:a16="http://schemas.microsoft.com/office/drawing/2014/main" val="20003"/>
                    </a:ext>
                  </a:extLst>
                </a:gridCol>
              </a:tblGrid>
              <a:tr h="464966">
                <a:tc>
                  <a:txBody>
                    <a:bodyPr/>
                    <a:lstStyle/>
                    <a:p>
                      <a:pPr algn="ctr" fontAlgn="base">
                        <a:spcAft>
                          <a:spcPts val="0"/>
                        </a:spcAft>
                      </a:pPr>
                      <a:r>
                        <a:rPr lang="hr-HR" sz="900" b="1" i="1">
                          <a:latin typeface="Calibri"/>
                          <a:ea typeface="Times New Roman"/>
                          <a:cs typeface="Times New Roman"/>
                        </a:rPr>
                        <a:t>PRIJETNJE</a:t>
                      </a:r>
                      <a:endParaRPr lang="en-US" sz="1200">
                        <a:latin typeface="Calibri"/>
                        <a:ea typeface="Times New Roman"/>
                        <a:cs typeface="Times New Roman"/>
                      </a:endParaRPr>
                    </a:p>
                    <a:p>
                      <a:pPr algn="ctr" fontAlgn="base">
                        <a:spcAft>
                          <a:spcPts val="0"/>
                        </a:spcAft>
                      </a:pPr>
                      <a:r>
                        <a:rPr lang="hr-HR" sz="900" b="1" i="1">
                          <a:latin typeface="Calibri"/>
                          <a:ea typeface="Times New Roman"/>
                          <a:cs typeface="Times New Roman"/>
                        </a:rPr>
                        <a:t>(SCENARIJ)</a:t>
                      </a:r>
                      <a:endParaRPr lang="en-US" sz="12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b="1" i="1">
                          <a:latin typeface="Calibri"/>
                          <a:ea typeface="Times New Roman"/>
                          <a:cs typeface="Times New Roman"/>
                        </a:rPr>
                        <a:t>BROJČANA VRIJEDNOST RIZIKA</a:t>
                      </a:r>
                      <a:endParaRPr lang="en-US" sz="12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b="1" i="1">
                          <a:latin typeface="Calibri"/>
                          <a:ea typeface="Times New Roman"/>
                          <a:cs typeface="Times New Roman"/>
                        </a:rPr>
                        <a:t>OCJENA PRIHVATLJIVOSTI</a:t>
                      </a:r>
                      <a:endParaRPr lang="en-US" sz="12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b="1" i="1">
                          <a:latin typeface="Calibri"/>
                          <a:ea typeface="Times New Roman"/>
                          <a:cs typeface="Times New Roman"/>
                        </a:rPr>
                        <a:t>OBRAZLOŽENJE</a:t>
                      </a:r>
                      <a:endParaRPr lang="en-US" sz="12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64966">
                <a:tc>
                  <a:txBody>
                    <a:bodyPr/>
                    <a:lstStyle/>
                    <a:p>
                      <a:pPr algn="ctr" fontAlgn="base">
                        <a:spcAft>
                          <a:spcPts val="0"/>
                        </a:spcAft>
                      </a:pPr>
                      <a:r>
                        <a:rPr lang="hr-HR" sz="900" i="1">
                          <a:latin typeface="Calibri"/>
                          <a:ea typeface="Times New Roman"/>
                          <a:cs typeface="Times New Roman"/>
                        </a:rPr>
                        <a:t>Poplave izazvane izlijevanjem vodenih tijela</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3(3,3)</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hr-HR" sz="900">
                          <a:latin typeface="Calibri"/>
                          <a:ea typeface="Times New Roman"/>
                          <a:cs typeface="Times New Roman"/>
                        </a:rPr>
                        <a:t>Umjerena vjerojatnost velike nesreće uvjetuje pojavu visokog rizika od posljedica poplava. Propisane su tehničke mjere za ugrožena područja. </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977">
                <a:tc>
                  <a:txBody>
                    <a:bodyPr/>
                    <a:lstStyle/>
                    <a:p>
                      <a:pPr algn="ctr" fontAlgn="base">
                        <a:spcAft>
                          <a:spcPts val="0"/>
                        </a:spcAft>
                      </a:pPr>
                      <a:r>
                        <a:rPr lang="hr-HR" sz="900" i="1">
                          <a:latin typeface="Calibri"/>
                          <a:ea typeface="Times New Roman"/>
                          <a:cs typeface="Times New Roman"/>
                        </a:rPr>
                        <a:t>Potres</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2(1,4)</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hr-HR" sz="900">
                          <a:latin typeface="Calibri"/>
                          <a:ea typeface="Times New Roman"/>
                          <a:cs typeface="Times New Roman"/>
                        </a:rPr>
                        <a:t>Vrlo mala vjerojatnost velike nesreće. Propisane su tehničke mjere za osiguranje otpornosti građevina na potres.</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977">
                <a:tc>
                  <a:txBody>
                    <a:bodyPr/>
                    <a:lstStyle/>
                    <a:p>
                      <a:pPr algn="ctr" fontAlgn="base">
                        <a:spcAft>
                          <a:spcPts val="0"/>
                        </a:spcAft>
                      </a:pPr>
                      <a:r>
                        <a:rPr lang="hr-HR" sz="900" i="1">
                          <a:latin typeface="Calibri"/>
                          <a:ea typeface="Times New Roman"/>
                          <a:cs typeface="Times New Roman"/>
                        </a:rPr>
                        <a:t>Ekstremne temperature – toplinski val</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3(4,3)</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hr-HR" sz="900">
                          <a:latin typeface="Calibri"/>
                          <a:ea typeface="Times New Roman"/>
                          <a:cs typeface="Times New Roman"/>
                        </a:rPr>
                        <a:t>Cijelo područje  Općine je ugroženo. Tehničke mjere nije moguće provesti, ali slijede se upute i obavijesti stanovništvu od DHMZ-a. </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9954">
                <a:tc>
                  <a:txBody>
                    <a:bodyPr/>
                    <a:lstStyle/>
                    <a:p>
                      <a:pPr algn="ctr" fontAlgn="base">
                        <a:spcAft>
                          <a:spcPts val="0"/>
                        </a:spcAft>
                      </a:pPr>
                      <a:r>
                        <a:rPr lang="hr-HR" sz="900" i="1">
                          <a:latin typeface="Calibri"/>
                          <a:ea typeface="Times New Roman"/>
                          <a:cs typeface="Times New Roman"/>
                        </a:rPr>
                        <a:t>Ekstremne temperature - suša</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2(4,2)</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hr-HR" sz="900" dirty="0">
                          <a:latin typeface="Calibri"/>
                          <a:ea typeface="Times New Roman"/>
                          <a:cs typeface="Times New Roman"/>
                        </a:rPr>
                        <a:t>Klimatske promjene na ovaj rizik utječu u kratkoročnom i dugoročnom razdoblju. Opažen je značajan trend sušnih razdoblja na istoku Slavonije pa tako i na području  Općine, stoga se trebaju provesti mjere prilagodbe uzimajući u obzir sve promjene. </a:t>
                      </a:r>
                      <a:endParaRPr lang="en-US"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9977">
                <a:tc>
                  <a:txBody>
                    <a:bodyPr/>
                    <a:lstStyle/>
                    <a:p>
                      <a:pPr algn="ctr" fontAlgn="base">
                        <a:spcAft>
                          <a:spcPts val="0"/>
                        </a:spcAft>
                      </a:pPr>
                      <a:r>
                        <a:rPr lang="hr-HR" sz="900">
                          <a:latin typeface="Calibri"/>
                          <a:ea typeface="Times New Roman"/>
                          <a:cs typeface="Calibri"/>
                        </a:rPr>
                        <a:t>Tuča</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3(3,3)</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hr-HR" sz="900">
                          <a:latin typeface="Calibri"/>
                          <a:ea typeface="Times New Roman"/>
                          <a:cs typeface="Times New Roman"/>
                        </a:rPr>
                        <a:t>Vjerojatnost velike nesreće je sa umjerenim učincima. Općina ne može utjecati na pojavnost.</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9954">
                <a:tc>
                  <a:txBody>
                    <a:bodyPr/>
                    <a:lstStyle/>
                    <a:p>
                      <a:pPr algn="ctr" fontAlgn="base">
                        <a:spcAft>
                          <a:spcPts val="0"/>
                        </a:spcAft>
                      </a:pPr>
                      <a:r>
                        <a:rPr lang="hr-HR" sz="900" i="1">
                          <a:latin typeface="Calibri"/>
                          <a:ea typeface="Times New Roman"/>
                          <a:cs typeface="Times New Roman"/>
                        </a:rPr>
                        <a:t>Epidemije i pandemije</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3(5,3)</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hr-HR" sz="900">
                          <a:latin typeface="Calibri"/>
                          <a:ea typeface="Times New Roman"/>
                          <a:cs typeface="Times New Roman"/>
                        </a:rPr>
                        <a:t>Cijelo područje Republike  Hrvatske pa tako i  Općine Sikirevci je ugroženo. Tehničke mjere nije moguće provesti, ali slijede se upute i obavijesti stanovništvu od Zavoda za javno zdravstvo. Preventivne mjere nisu na razini Općine pa je područje tolerantno. </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9977">
                <a:tc>
                  <a:txBody>
                    <a:bodyPr/>
                    <a:lstStyle/>
                    <a:p>
                      <a:pPr algn="ctr" fontAlgn="base">
                        <a:spcAft>
                          <a:spcPts val="0"/>
                        </a:spcAft>
                      </a:pPr>
                      <a:r>
                        <a:rPr lang="hr-HR" sz="900" i="1">
                          <a:latin typeface="Calibri"/>
                          <a:ea typeface="Times New Roman"/>
                          <a:cs typeface="Times New Roman"/>
                        </a:rPr>
                        <a:t>Mraz</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ase">
                        <a:spcAft>
                          <a:spcPts val="0"/>
                        </a:spcAft>
                      </a:pPr>
                      <a:r>
                        <a:rPr lang="hr-HR" sz="900">
                          <a:latin typeface="Calibri"/>
                          <a:ea typeface="Times New Roman"/>
                          <a:cs typeface="Calibri"/>
                        </a:rPr>
                        <a:t>1(3,1)</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ase">
                        <a:spcAft>
                          <a:spcPts val="0"/>
                        </a:spcAft>
                      </a:pPr>
                      <a:r>
                        <a:rPr lang="hr-HR" sz="900">
                          <a:latin typeface="Calibri"/>
                          <a:ea typeface="Times New Roman"/>
                          <a:cs typeface="Calibri"/>
                        </a:rPr>
                        <a:t>PRIHVATLJIVO</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spcAft>
                          <a:spcPts val="0"/>
                        </a:spcAft>
                      </a:pPr>
                      <a:r>
                        <a:rPr lang="hr-HR" sz="900">
                          <a:latin typeface="Calibri"/>
                          <a:ea typeface="Times New Roman"/>
                          <a:cs typeface="Times New Roman"/>
                        </a:rPr>
                        <a:t>Vjerojatnost velike nesreće je sa umjerenim učincima. Općina ne može utjecati na pojavnost.</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464966">
                <a:tc>
                  <a:txBody>
                    <a:bodyPr/>
                    <a:lstStyle/>
                    <a:p>
                      <a:pPr algn="ctr" fontAlgn="base">
                        <a:spcAft>
                          <a:spcPts val="0"/>
                        </a:spcAft>
                      </a:pPr>
                      <a:r>
                        <a:rPr lang="hr-HR" sz="900" i="1">
                          <a:latin typeface="Calibri"/>
                          <a:ea typeface="Times New Roman"/>
                          <a:cs typeface="Times New Roman"/>
                        </a:rPr>
                        <a:t>Nesreće s opasnim tvarima- industrijske nesreće -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ase">
                        <a:spcAft>
                          <a:spcPts val="0"/>
                        </a:spcAft>
                      </a:pPr>
                      <a:r>
                        <a:rPr lang="hr-HR" sz="900">
                          <a:latin typeface="Calibri"/>
                          <a:ea typeface="Times New Roman"/>
                          <a:cs typeface="Calibri"/>
                        </a:rPr>
                        <a:t>2(1,3)</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ase">
                        <a:spcAft>
                          <a:spcPts val="0"/>
                        </a:spcAft>
                      </a:pPr>
                      <a:r>
                        <a:rPr lang="hr-HR" sz="900">
                          <a:latin typeface="Calibri"/>
                          <a:ea typeface="Times New Roman"/>
                          <a:cs typeface="Calibri"/>
                        </a:rPr>
                        <a:t>TOLERANTNO</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spcAft>
                          <a:spcPts val="0"/>
                        </a:spcAft>
                      </a:pPr>
                      <a:r>
                        <a:rPr lang="hr-HR" sz="900">
                          <a:latin typeface="Calibri"/>
                          <a:ea typeface="Times New Roman"/>
                          <a:cs typeface="Times New Roman"/>
                        </a:rPr>
                        <a:t>Vjerojatnost velike nesreće je iznimno mala. Pravne osobe su u obvezi provođenja mjera za smanjivanje rizika, a mjere i aktivnosti u slučaju nesreće provode </a:t>
                      </a:r>
                      <a:r>
                        <a:rPr lang="hr-HR" sz="900">
                          <a:latin typeface="Calibri"/>
                          <a:ea typeface="Times New Roman"/>
                          <a:cs typeface="Calibri"/>
                        </a:rPr>
                        <a:t>vatrogasne postrojbe s područja  Općine</a:t>
                      </a:r>
                      <a:r>
                        <a:rPr lang="hr-HR" sz="900">
                          <a:latin typeface="Calibri"/>
                          <a:ea typeface="Times New Roman"/>
                          <a:cs typeface="Times New Roman"/>
                        </a:rPr>
                        <a:t>. </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619954">
                <a:tc>
                  <a:txBody>
                    <a:bodyPr/>
                    <a:lstStyle/>
                    <a:p>
                      <a:pPr algn="ctr" fontAlgn="base">
                        <a:spcAft>
                          <a:spcPts val="0"/>
                        </a:spcAft>
                      </a:pPr>
                      <a:r>
                        <a:rPr lang="hr-HR" sz="900" i="1">
                          <a:latin typeface="Calibri"/>
                          <a:ea typeface="Times New Roman"/>
                          <a:cs typeface="Times New Roman"/>
                        </a:rPr>
                        <a:t>Nesreće s opasnim tvarima u cestovnom prometu</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ase">
                        <a:spcAft>
                          <a:spcPts val="0"/>
                        </a:spcAft>
                      </a:pPr>
                      <a:r>
                        <a:rPr lang="hr-HR" sz="900">
                          <a:latin typeface="Calibri"/>
                          <a:ea typeface="Times New Roman"/>
                          <a:cs typeface="Calibri"/>
                        </a:rPr>
                        <a:t>2(1,4)</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spcAft>
                          <a:spcPts val="0"/>
                        </a:spcAft>
                      </a:pPr>
                      <a:r>
                        <a:rPr lang="hr-HR" sz="900">
                          <a:latin typeface="Calibri"/>
                          <a:ea typeface="Times New Roman"/>
                          <a:cs typeface="Times New Roman"/>
                        </a:rPr>
                        <a:t>Vjerojatnost velike nesreće je mala. Mjere smanjenja rizika su na razini pravne osobe, na koje Općina ne može utjecati. Mjerama reagiranja neće se smanjiti rizik nego samo smanjiti posljedice do podnosivih i u nadležnosti su DVD-a Općine.</a:t>
                      </a:r>
                      <a:endParaRPr lang="en-US"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619954">
                <a:tc>
                  <a:txBody>
                    <a:bodyPr/>
                    <a:lstStyle/>
                    <a:p>
                      <a:pPr algn="ctr" fontAlgn="base">
                        <a:spcAft>
                          <a:spcPts val="0"/>
                        </a:spcAft>
                      </a:pPr>
                      <a:r>
                        <a:rPr lang="hr-HR" sz="900" i="1">
                          <a:latin typeface="Calibri"/>
                          <a:ea typeface="Times New Roman"/>
                          <a:cs typeface="Times New Roman"/>
                        </a:rPr>
                        <a:t>Nesreće s opasnim tvarima u željezničkom prometu</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hr-HR" sz="900">
                          <a:latin typeface="Calibri"/>
                          <a:ea typeface="Times New Roman"/>
                          <a:cs typeface="Calibri"/>
                        </a:rPr>
                        <a:t>2(1,3)</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ase">
                        <a:spcAft>
                          <a:spcPts val="0"/>
                        </a:spcAft>
                      </a:pPr>
                      <a:r>
                        <a:rPr lang="hr-HR" sz="900" i="1">
                          <a:latin typeface="Calibri"/>
                          <a:ea typeface="Times New Roman"/>
                          <a:cs typeface="Times New Roman"/>
                        </a:rPr>
                        <a:t>TOLERANTNO</a:t>
                      </a:r>
                      <a:r>
                        <a:rPr lang="hr-HR" sz="900">
                          <a:latin typeface="Calibri"/>
                          <a:ea typeface="Times New Roman"/>
                          <a:cs typeface="Times New Roman"/>
                        </a:rPr>
                        <a:t> </a:t>
                      </a:r>
                      <a:endParaRPr lang="en-US"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hr-HR" sz="900" dirty="0">
                          <a:latin typeface="Calibri"/>
                          <a:ea typeface="Times New Roman"/>
                          <a:cs typeface="Times New Roman"/>
                        </a:rPr>
                        <a:t>Vjerojatnost velike nesreće je mala. Mjere smanjenja rizika su na razini pravne osobe, na koje Općina ne može utjecati. Mjerama reagiranja neće se smanjiti rizik nego samo smanjiti posljedice do podnosivih i u nadležnosti su DVD-a Općine.</a:t>
                      </a:r>
                      <a:endParaRPr lang="en-US" sz="12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718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OBRADA RIZIKA</a:t>
            </a:r>
          </a:p>
        </p:txBody>
      </p:sp>
      <p:pic>
        <p:nvPicPr>
          <p:cNvPr id="10" name="Picture 7">
            <a:extLst>
              <a:ext uri="{FF2B5EF4-FFF2-40B4-BE49-F238E27FC236}">
                <a16:creationId xmlns:a16="http://schemas.microsoft.com/office/drawing/2014/main" id="{14CD1ED8-F008-4F2C-B5E2-91480F2ADBB7}"/>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1" name="Picture 2" descr="[Sikirevci]">
            <a:extLst>
              <a:ext uri="{FF2B5EF4-FFF2-40B4-BE49-F238E27FC236}">
                <a16:creationId xmlns:a16="http://schemas.microsoft.com/office/drawing/2014/main" id="{8DE7D8E6-8E00-4210-9B35-329901DB3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a:extLst>
              <a:ext uri="{FF2B5EF4-FFF2-40B4-BE49-F238E27FC236}">
                <a16:creationId xmlns:a16="http://schemas.microsoft.com/office/drawing/2014/main" id="{737DBEA4-D25B-4348-B9D9-CC9EE2883F34}"/>
              </a:ext>
            </a:extLst>
          </p:cNvPr>
          <p:cNvSpPr/>
          <p:nvPr/>
        </p:nvSpPr>
        <p:spPr>
          <a:xfrm>
            <a:off x="725969" y="864580"/>
            <a:ext cx="9500211" cy="4980594"/>
          </a:xfrm>
          <a:prstGeom prst="rect">
            <a:avLst/>
          </a:prstGeom>
        </p:spPr>
        <p:txBody>
          <a:bodyPr wrap="square">
            <a:spAutoFit/>
          </a:bodyPr>
          <a:lstStyle/>
          <a:p>
            <a:pPr algn="just">
              <a:spcAft>
                <a:spcPts val="0"/>
              </a:spcAft>
            </a:pPr>
            <a:r>
              <a:rPr lang="hr-HR" sz="2000" b="1" i="1" dirty="0">
                <a:latin typeface="Calibri" panose="020F0502020204030204" pitchFamily="34" charset="0"/>
                <a:ea typeface="Times New Roman" panose="02020603050405020304" pitchFamily="18" charset="0"/>
                <a:cs typeface="Times New Roman" panose="02020603050405020304" pitchFamily="18" charset="0"/>
              </a:rPr>
              <a:t>Poplave izazvane izlijevanjem vodenih tijela</a:t>
            </a:r>
            <a:r>
              <a:rPr lang="hr-HR"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Ovaj rizik je moguće smanjivati mjerama i aktivnostima redovitog čišćenja vodotoka 3. i 4. reda za čije je  stanje odgovorna Općina. Za vodotoke 1. i 2.  reda odgovorne su Hrvatske vode. Iz toga razloga ovaj rizik je potrebno podijeliti.</a:t>
            </a:r>
          </a:p>
          <a:p>
            <a:pPr algn="just" fontAlgn="base">
              <a:lnSpc>
                <a:spcPct val="115000"/>
              </a:lnSpc>
              <a:spcAft>
                <a:spcPts val="0"/>
              </a:spcAft>
            </a:pPr>
            <a:r>
              <a:rPr lang="hr-HR" sz="2000" b="1" i="1" dirty="0">
                <a:latin typeface="Calibri" panose="020F0502020204030204" pitchFamily="34" charset="0"/>
                <a:ea typeface="Times New Roman" panose="02020603050405020304" pitchFamily="18" charset="0"/>
                <a:cs typeface="Segoe UI" panose="020B0502040204020203" pitchFamily="34" charset="0"/>
              </a:rPr>
              <a:t>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000" b="1" i="1" dirty="0">
                <a:latin typeface="Calibri" panose="020F0502020204030204" pitchFamily="34" charset="0"/>
                <a:ea typeface="Times New Roman" panose="02020603050405020304" pitchFamily="18" charset="0"/>
                <a:cs typeface="Segoe UI" panose="020B0502040204020203" pitchFamily="34" charset="0"/>
              </a:rPr>
              <a:t> Potres</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000" dirty="0">
                <a:latin typeface="Calibri" panose="020F0502020204030204" pitchFamily="34" charset="0"/>
                <a:ea typeface="Times New Roman" panose="02020603050405020304" pitchFamily="18" charset="0"/>
                <a:cs typeface="Segoe UI" panose="020B0502040204020203" pitchFamily="34" charset="0"/>
              </a:rPr>
              <a:t>Zbog vrlo male vjerojatnosti nastanka velike nesreće rizik je prihvatljiv, te je potrebno u sljedećem propisanom roku od 3 godine izvršiti ažuriranje procjene rizika.</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000" dirty="0">
                <a:latin typeface="Calibri" panose="020F0502020204030204" pitchFamily="34" charset="0"/>
                <a:ea typeface="Times New Roman" panose="02020603050405020304" pitchFamily="18" charset="0"/>
                <a:cs typeface="Segoe UI" panose="020B0502040204020203" pitchFamily="34" charset="0"/>
              </a:rPr>
              <a:t>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000" dirty="0">
                <a:latin typeface="Calibri" panose="020F0502020204030204" pitchFamily="34" charset="0"/>
                <a:ea typeface="Times New Roman" panose="02020603050405020304" pitchFamily="18" charset="0"/>
                <a:cs typeface="Segoe UI" panose="020B0502040204020203" pitchFamily="34" charset="0"/>
              </a:rPr>
              <a:t> </a:t>
            </a:r>
            <a:r>
              <a:rPr lang="hr-HR" sz="2000" b="1" i="1" dirty="0">
                <a:latin typeface="Calibri" panose="020F0502020204030204" pitchFamily="34" charset="0"/>
                <a:ea typeface="Times New Roman" panose="02020603050405020304" pitchFamily="18" charset="0"/>
                <a:cs typeface="Times New Roman" panose="02020603050405020304" pitchFamily="18" charset="0"/>
              </a:rPr>
              <a:t>Suša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Klimatske promjene na ovaj rizik utječu u kratkoročnom i dugoročnom razdoblju i  nemaju utjecaja na život i zdravlje ljudi te kritičnu infrastrukturu. Ovaj rizik se ne može prihvatit budući da Općina nema financijsku moć za izgradnju sustava za  navodnjavanje čime bi se ovaj rizik mogao smanjiti, stoga se prenosi na višu teritorijalnu jedinicu.</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92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OBRADA RIZIKA</a:t>
            </a:r>
          </a:p>
        </p:txBody>
      </p:sp>
      <p:pic>
        <p:nvPicPr>
          <p:cNvPr id="9" name="Picture 7">
            <a:extLst>
              <a:ext uri="{FF2B5EF4-FFF2-40B4-BE49-F238E27FC236}">
                <a16:creationId xmlns:a16="http://schemas.microsoft.com/office/drawing/2014/main" id="{D982EFC7-18BB-481D-918A-F9520DF8772B}"/>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ECC80D2B-1427-4816-847E-D7F86AC5CF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a:extLst>
              <a:ext uri="{FF2B5EF4-FFF2-40B4-BE49-F238E27FC236}">
                <a16:creationId xmlns:a16="http://schemas.microsoft.com/office/drawing/2014/main" id="{DBA72B64-B80A-45C3-951B-3176286C965B}"/>
              </a:ext>
            </a:extLst>
          </p:cNvPr>
          <p:cNvSpPr/>
          <p:nvPr/>
        </p:nvSpPr>
        <p:spPr>
          <a:xfrm>
            <a:off x="809979" y="830674"/>
            <a:ext cx="9500211" cy="4955203"/>
          </a:xfrm>
          <a:prstGeom prst="rect">
            <a:avLst/>
          </a:prstGeom>
        </p:spPr>
        <p:txBody>
          <a:bodyPr wrap="square">
            <a:spAutoFit/>
          </a:bodyPr>
          <a:lstStyle/>
          <a:p>
            <a:pPr algn="just">
              <a:lnSpc>
                <a:spcPct val="115000"/>
              </a:lnSpc>
              <a:spcAft>
                <a:spcPts val="0"/>
              </a:spcAft>
            </a:pPr>
            <a:r>
              <a:rPr lang="hr-HR" sz="2000" b="1" dirty="0">
                <a:latin typeface="Calibri" panose="020F0502020204030204" pitchFamily="34" charset="0"/>
                <a:ea typeface="Times New Roman" panose="02020603050405020304" pitchFamily="18" charset="0"/>
                <a:cs typeface="Times New Roman" panose="02020603050405020304" pitchFamily="18" charset="0"/>
              </a:rPr>
              <a:t>Tuča</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Calibri" panose="020F0502020204030204" pitchFamily="34" charset="0"/>
              </a:rPr>
              <a:t>Tuča uzrokuje najveće štete na ratarskim kulturama te voćarstvu, vinogradarstvu, šumarstvu nanoseći biljkama mehanička oštećenja lisne površine i ploda, može oštetiti pokrove i ostakljenja na  građevinskim objektima, ozbiljno oštetiti vozila, a takva može izazvati i teže ozljede osoba.</a:t>
            </a:r>
            <a:r>
              <a:rPr lang="hr-HR" sz="2000" dirty="0">
                <a:latin typeface="Calibri" panose="020F0502020204030204" pitchFamily="34" charset="0"/>
                <a:ea typeface="SimSun" panose="02010600030101010101" pitchFamily="2" charset="-122"/>
                <a:cs typeface="Calibri" panose="020F0502020204030204" pitchFamily="34" charset="0"/>
              </a:rPr>
              <a:t> Državni hidrometeorološki zavod provodi obranu od tuče i sezona obrane od tuče traje od 1. svibnja do 30. rujna. Rizik je moguće smanjiti.</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 </a:t>
            </a:r>
            <a:r>
              <a:rPr lang="hr-HR" sz="2000" b="1" i="1" dirty="0">
                <a:latin typeface="Calibri" panose="020F0502020204030204" pitchFamily="34" charset="0"/>
                <a:ea typeface="Times New Roman" panose="02020603050405020304" pitchFamily="18" charset="0"/>
                <a:cs typeface="Times New Roman" panose="02020603050405020304" pitchFamily="18" charset="0"/>
              </a:rPr>
              <a:t>Ekstremne temperature</a:t>
            </a:r>
            <a:r>
              <a:rPr lang="hr-HR" sz="2000" b="1" dirty="0">
                <a:latin typeface="Calibri" panose="020F0502020204030204" pitchFamily="34" charset="0"/>
                <a:ea typeface="Times New Roman" panose="02020603050405020304" pitchFamily="18" charset="0"/>
                <a:cs typeface="Times New Roman" panose="02020603050405020304" pitchFamily="18" charset="0"/>
              </a:rPr>
              <a:t> </a:t>
            </a:r>
            <a:r>
              <a:rPr lang="hr-HR" sz="2000" b="1" i="1" dirty="0">
                <a:latin typeface="Calibri" panose="020F0502020204030204" pitchFamily="34" charset="0"/>
                <a:ea typeface="Times New Roman" panose="02020603050405020304" pitchFamily="18" charset="0"/>
                <a:cs typeface="Times New Roman" panose="02020603050405020304" pitchFamily="18" charset="0"/>
              </a:rPr>
              <a:t>– toplinski val</a:t>
            </a:r>
            <a:r>
              <a:rPr lang="hr-HR" sz="2000" b="1" dirty="0">
                <a:latin typeface="Calibri" panose="020F0502020204030204" pitchFamily="34" charset="0"/>
                <a:ea typeface="Times New Roman" panose="02020603050405020304" pitchFamily="18" charset="0"/>
                <a:cs typeface="Times New Roman" panose="02020603050405020304" pitchFamily="18" charset="0"/>
              </a:rPr>
              <a:t>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Ugroženo je cijelo područje Općine je ugroženo. Stanovnici preventivnim mjerama mogu utjecati na smanjenje rizika.  Rizik je moguće prihvatiti.</a:t>
            </a: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 </a:t>
            </a:r>
            <a:r>
              <a:rPr lang="hr-HR" sz="2000" b="1" i="1" dirty="0">
                <a:latin typeface="Calibri" panose="020F0502020204030204" pitchFamily="34" charset="0"/>
                <a:ea typeface="Times New Roman" panose="02020603050405020304" pitchFamily="18" charset="0"/>
                <a:cs typeface="Times New Roman" panose="02020603050405020304" pitchFamily="18" charset="0"/>
              </a:rPr>
              <a:t>Epidemije i pandemije</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Cijelo područje Općine je ugroženo. Stanovnici preventivnim mjerama mogu utjecati na smanjenje rizika. Rizik je moguće prihvatiti.</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860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OBRADA RIZIKA</a:t>
            </a:r>
          </a:p>
        </p:txBody>
      </p:sp>
      <p:pic>
        <p:nvPicPr>
          <p:cNvPr id="9" name="Picture 7">
            <a:extLst>
              <a:ext uri="{FF2B5EF4-FFF2-40B4-BE49-F238E27FC236}">
                <a16:creationId xmlns:a16="http://schemas.microsoft.com/office/drawing/2014/main" id="{D982EFC7-18BB-481D-918A-F9520DF8772B}"/>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D149FBED-89D9-457E-BA16-0C09132530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a:extLst>
              <a:ext uri="{FF2B5EF4-FFF2-40B4-BE49-F238E27FC236}">
                <a16:creationId xmlns:a16="http://schemas.microsoft.com/office/drawing/2014/main" id="{B6D04214-173C-4A85-854B-DAA2B8F91C98}"/>
              </a:ext>
            </a:extLst>
          </p:cNvPr>
          <p:cNvSpPr/>
          <p:nvPr/>
        </p:nvSpPr>
        <p:spPr>
          <a:xfrm>
            <a:off x="809979" y="753731"/>
            <a:ext cx="9416201" cy="4978927"/>
          </a:xfrm>
          <a:prstGeom prst="rect">
            <a:avLst/>
          </a:prstGeom>
        </p:spPr>
        <p:txBody>
          <a:bodyPr wrap="square">
            <a:spAutoFit/>
          </a:bodyPr>
          <a:lstStyle/>
          <a:p>
            <a:pPr algn="just">
              <a:lnSpc>
                <a:spcPct val="115000"/>
              </a:lnSpc>
              <a:spcAft>
                <a:spcPts val="0"/>
              </a:spcAft>
            </a:pPr>
            <a:r>
              <a:rPr lang="hr-HR" sz="2000" b="1" i="1" dirty="0">
                <a:latin typeface="Calibri" panose="020F0502020204030204" pitchFamily="34" charset="0"/>
                <a:ea typeface="Times New Roman" panose="02020603050405020304" pitchFamily="18" charset="0"/>
                <a:cs typeface="Times New Roman" panose="02020603050405020304" pitchFamily="18" charset="0"/>
              </a:rPr>
              <a:t>Mraz</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hr-HR" sz="2000" dirty="0">
                <a:latin typeface="Calibri" panose="020F0502020204030204" pitchFamily="34" charset="0"/>
                <a:ea typeface="Times New Roman" panose="02020603050405020304" pitchFamily="18" charset="0"/>
                <a:cs typeface="Calibri" panose="020F0502020204030204" pitchFamily="34" charset="0"/>
              </a:rPr>
              <a:t>Meteorološka pojava mraza  na ovom području javlja se u prosjeku od 30 do 50 dana u godini. Mraz je prevlaka ili sloj leda koji se stvara kada se vanjska temperatura na površini tla spusti ispod temperature rosišta. U blizini tla se stvaraju krhki bijeli kristali ili smrznute kapi rose. Mraz se najčešće javlja u nizinskim područjima. To se obično događa preko noći, kada su temperature zraka niže. Niske proljetne temperature mogu uzrokovati značajne štete na poljoprivrednim usjevima i voćkama zbog oštećenja voćnih pupova u razvoju, što u konačnici uzrokuje i značajan ekonomski gubitak za poljoprivrednike. </a:t>
            </a:r>
            <a:r>
              <a:rPr lang="hr-HR" sz="2000" dirty="0">
                <a:latin typeface="Calibri" panose="020F0502020204030204" pitchFamily="34" charset="0"/>
                <a:ea typeface="Times New Roman" panose="02020603050405020304" pitchFamily="18" charset="0"/>
                <a:cs typeface="Times New Roman" panose="02020603050405020304" pitchFamily="18" charset="0"/>
              </a:rPr>
              <a:t>Mjere smanjenja rizika su na razini pravne osobe.</a:t>
            </a:r>
          </a:p>
          <a:p>
            <a:pPr algn="just" fontAlgn="base">
              <a:lnSpc>
                <a:spcPct val="115000"/>
              </a:lnSpc>
              <a:spcAft>
                <a:spcPts val="0"/>
              </a:spcAft>
            </a:pPr>
            <a:r>
              <a:rPr lang="hr-HR" sz="2000" b="1" dirty="0">
                <a:latin typeface="Calibri" panose="020F0502020204030204" pitchFamily="34" charset="0"/>
                <a:ea typeface="Times New Roman" panose="02020603050405020304" pitchFamily="18" charset="0"/>
                <a:cs typeface="Segoe UI" panose="020B0502040204020203" pitchFamily="34" charset="0"/>
              </a:rPr>
              <a:t>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 </a:t>
            </a:r>
          </a:p>
          <a:p>
            <a:pPr algn="just" fontAlgn="base">
              <a:lnSpc>
                <a:spcPct val="115000"/>
              </a:lnSpc>
              <a:spcAft>
                <a:spcPts val="0"/>
              </a:spcAft>
            </a:pPr>
            <a:r>
              <a:rPr lang="hr-HR" sz="2000" b="1" i="1" dirty="0">
                <a:latin typeface="Calibri" panose="020F0502020204030204" pitchFamily="34" charset="0"/>
                <a:ea typeface="Times New Roman" panose="02020603050405020304" pitchFamily="18" charset="0"/>
                <a:cs typeface="Times New Roman" panose="02020603050405020304" pitchFamily="18" charset="0"/>
              </a:rPr>
              <a:t>Tehničko – tehnološke nesreće - Industrijske nesreće</a:t>
            </a:r>
            <a:r>
              <a:rPr lang="hr-HR" sz="2000" b="1" dirty="0">
                <a:latin typeface="Calibri" panose="020F0502020204030204" pitchFamily="34" charset="0"/>
                <a:ea typeface="Times New Roman" panose="02020603050405020304" pitchFamily="18" charset="0"/>
                <a:cs typeface="Times New Roman" panose="02020603050405020304" pitchFamily="18" charset="0"/>
              </a:rPr>
              <a:t> </a:t>
            </a:r>
            <a:endParaRPr lang="hr-HR" sz="20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Rizik nije moguće prihvatiti i prenosi se na pravne</a:t>
            </a:r>
            <a:r>
              <a:rPr lang="hr-HR" sz="2000" dirty="0">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a:latin typeface="Calibri" panose="020F0502020204030204" pitchFamily="34" charset="0"/>
                <a:ea typeface="Times New Roman" panose="02020603050405020304" pitchFamily="18" charset="0"/>
                <a:cs typeface="Times New Roman" panose="02020603050405020304" pitchFamily="18" charset="0"/>
              </a:rPr>
              <a:t>osobe, korisnike opasnih tvari koje su u  obvezi provođenja mjera za smanjivanje rizika.</a:t>
            </a:r>
            <a:r>
              <a:rPr lang="hr-HR" sz="2000" dirty="0">
                <a:latin typeface="Times New Roman" panose="02020603050405020304" pitchFamily="18" charset="0"/>
                <a:ea typeface="Times New Roman" panose="02020603050405020304" pitchFamily="18" charset="0"/>
                <a:cs typeface="Segoe UI" panose="020B0502040204020203" pitchFamily="34" charset="0"/>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320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69332"/>
          </a:xfrm>
          <a:prstGeom prst="rect">
            <a:avLst/>
          </a:prstGeom>
          <a:solidFill>
            <a:schemeClr val="accent1">
              <a:lumMod val="20000"/>
              <a:lumOff val="80000"/>
            </a:schemeClr>
          </a:solidFill>
        </p:spPr>
        <p:txBody>
          <a:bodyPr wrap="square">
            <a:spAutoFit/>
          </a:bodyPr>
          <a:lstStyle/>
          <a:p>
            <a:pPr lvl="0" algn="ctr"/>
            <a:r>
              <a:rPr lang="hr-HR" b="1" dirty="0"/>
              <a:t>OBRADA RIZIKA</a:t>
            </a:r>
          </a:p>
        </p:txBody>
      </p:sp>
      <p:pic>
        <p:nvPicPr>
          <p:cNvPr id="9" name="Picture 7">
            <a:extLst>
              <a:ext uri="{FF2B5EF4-FFF2-40B4-BE49-F238E27FC236}">
                <a16:creationId xmlns:a16="http://schemas.microsoft.com/office/drawing/2014/main" id="{D982EFC7-18BB-481D-918A-F9520DF8772B}"/>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EC543167-6FCE-46B3-9E08-779568250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
        <p:nvSpPr>
          <p:cNvPr id="5" name="Pravokutnik 4">
            <a:extLst>
              <a:ext uri="{FF2B5EF4-FFF2-40B4-BE49-F238E27FC236}">
                <a16:creationId xmlns:a16="http://schemas.microsoft.com/office/drawing/2014/main" id="{7DEBF9F6-16D8-4BBD-A805-BE915C61AA9E}"/>
              </a:ext>
            </a:extLst>
          </p:cNvPr>
          <p:cNvSpPr/>
          <p:nvPr/>
        </p:nvSpPr>
        <p:spPr>
          <a:xfrm>
            <a:off x="809979" y="846667"/>
            <a:ext cx="9416201" cy="3888052"/>
          </a:xfrm>
          <a:prstGeom prst="rect">
            <a:avLst/>
          </a:prstGeom>
        </p:spPr>
        <p:txBody>
          <a:bodyPr wrap="square">
            <a:spAutoFit/>
          </a:bodyPr>
          <a:lstStyle/>
          <a:p>
            <a:pPr algn="just" fontAlgn="base">
              <a:lnSpc>
                <a:spcPct val="115000"/>
              </a:lnSpc>
              <a:spcAft>
                <a:spcPts val="0"/>
              </a:spcAft>
            </a:pPr>
            <a:r>
              <a:rPr lang="hr-HR" sz="2400" b="1" i="1" dirty="0">
                <a:latin typeface="Calibri" panose="020F0502020204030204" pitchFamily="34" charset="0"/>
                <a:ea typeface="Times New Roman" panose="02020603050405020304" pitchFamily="18" charset="0"/>
                <a:cs typeface="Times New Roman" panose="02020603050405020304" pitchFamily="18" charset="0"/>
              </a:rPr>
              <a:t>Tehničko – tehnološke nesreće – Cestovni promet</a:t>
            </a:r>
          </a:p>
          <a:p>
            <a:pPr algn="just" fontAlgn="base">
              <a:lnSpc>
                <a:spcPct val="115000"/>
              </a:lnSpc>
              <a:spcAft>
                <a:spcPts val="0"/>
              </a:spcAft>
            </a:pP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Times New Roman" panose="02020603050405020304" pitchFamily="18" charset="0"/>
              </a:rPr>
              <a:t>Rizik nije moguće prihvatiti i prenosi se na pravne</a:t>
            </a:r>
            <a:r>
              <a:rPr lang="hr-HR" sz="2400" dirty="0">
                <a:latin typeface="Times New Roman" panose="02020603050405020304" pitchFamily="18" charset="0"/>
                <a:ea typeface="Times New Roman" panose="02020603050405020304" pitchFamily="18" charset="0"/>
                <a:cs typeface="Times New Roman" panose="02020603050405020304" pitchFamily="18" charset="0"/>
              </a:rPr>
              <a:t> </a:t>
            </a:r>
            <a:r>
              <a:rPr lang="hr-HR" sz="2400" dirty="0">
                <a:latin typeface="Calibri" panose="020F0502020204030204" pitchFamily="34" charset="0"/>
                <a:ea typeface="Times New Roman" panose="02020603050405020304" pitchFamily="18" charset="0"/>
                <a:cs typeface="Times New Roman" panose="02020603050405020304" pitchFamily="18" charset="0"/>
              </a:rPr>
              <a:t>osobe, korisnike opasnih tvari koje su u  obvezi provođenja mjera za smanjivanje rizika.</a:t>
            </a:r>
            <a:r>
              <a:rPr lang="hr-HR" sz="2400" dirty="0">
                <a:latin typeface="Times New Roman" panose="02020603050405020304" pitchFamily="18" charset="0"/>
                <a:ea typeface="Times New Roman" panose="02020603050405020304" pitchFamily="18" charset="0"/>
                <a:cs typeface="Segoe UI" panose="020B0502040204020203" pitchFamily="34" charset="0"/>
              </a:rPr>
              <a:t> </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400" b="1" dirty="0">
                <a:latin typeface="Calibri" panose="020F0502020204030204" pitchFamily="34" charset="0"/>
                <a:ea typeface="Times New Roman" panose="02020603050405020304" pitchFamily="18" charset="0"/>
                <a:cs typeface="Segoe UI" panose="020B0502040204020203" pitchFamily="34" charset="0"/>
              </a:rPr>
              <a:t> </a:t>
            </a: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400" b="1" dirty="0">
                <a:latin typeface="Calibri" panose="020F0502020204030204" pitchFamily="34" charset="0"/>
                <a:ea typeface="Times New Roman" panose="02020603050405020304" pitchFamily="18" charset="0"/>
                <a:cs typeface="Segoe UI" panose="020B0502040204020203" pitchFamily="34" charset="0"/>
              </a:rPr>
              <a:t> </a:t>
            </a:r>
            <a:r>
              <a:rPr lang="hr-HR" sz="2400" b="1" i="1" dirty="0">
                <a:latin typeface="Calibri" panose="020F0502020204030204" pitchFamily="34" charset="0"/>
                <a:ea typeface="Times New Roman" panose="02020603050405020304" pitchFamily="18" charset="0"/>
                <a:cs typeface="Times New Roman" panose="02020603050405020304" pitchFamily="18" charset="0"/>
              </a:rPr>
              <a:t>Tehničko – tehnološke nesreće – Željeznički promet</a:t>
            </a:r>
          </a:p>
          <a:p>
            <a:pPr algn="just" fontAlgn="base">
              <a:lnSpc>
                <a:spcPct val="115000"/>
              </a:lnSpc>
              <a:spcAft>
                <a:spcPts val="0"/>
              </a:spcAft>
            </a:pPr>
            <a:endParaRPr lang="hr-HR" sz="24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0"/>
              </a:spcAft>
            </a:pPr>
            <a:r>
              <a:rPr lang="hr-HR" sz="2400" dirty="0">
                <a:latin typeface="Calibri" panose="020F0502020204030204" pitchFamily="34" charset="0"/>
                <a:ea typeface="Times New Roman" panose="02020603050405020304" pitchFamily="18" charset="0"/>
                <a:cs typeface="Times New Roman" panose="02020603050405020304" pitchFamily="18" charset="0"/>
              </a:rPr>
              <a:t>Rizik nije moguće prihvatiti i prenosi se na pravne</a:t>
            </a:r>
            <a:r>
              <a:rPr lang="hr-HR" sz="2400" dirty="0">
                <a:latin typeface="Times New Roman" panose="02020603050405020304" pitchFamily="18" charset="0"/>
                <a:ea typeface="Times New Roman" panose="02020603050405020304" pitchFamily="18" charset="0"/>
                <a:cs typeface="Times New Roman" panose="02020603050405020304" pitchFamily="18" charset="0"/>
              </a:rPr>
              <a:t> </a:t>
            </a:r>
            <a:r>
              <a:rPr lang="hr-HR" sz="2400" dirty="0">
                <a:latin typeface="Calibri" panose="020F0502020204030204" pitchFamily="34" charset="0"/>
                <a:ea typeface="Times New Roman" panose="02020603050405020304" pitchFamily="18" charset="0"/>
                <a:cs typeface="Times New Roman" panose="02020603050405020304" pitchFamily="18" charset="0"/>
              </a:rPr>
              <a:t>osobe, korisnike opasnih tvari koje su u  obvezi provođenja mjera za smanjivanje rizika.</a:t>
            </a:r>
            <a:r>
              <a:rPr lang="hr-HR" sz="2400" dirty="0">
                <a:latin typeface="Times New Roman" panose="02020603050405020304" pitchFamily="18" charset="0"/>
                <a:ea typeface="Times New Roman" panose="02020603050405020304" pitchFamily="18" charset="0"/>
                <a:cs typeface="Segoe UI" panose="020B0502040204020203" pitchFamily="34" charset="0"/>
              </a:rPr>
              <a:t> </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509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Korisnik-PC\Desktop\In konzalting+učlište KLAPNA ZA KALENDAR.jpg">
            <a:extLst>
              <a:ext uri="{FF2B5EF4-FFF2-40B4-BE49-F238E27FC236}">
                <a16:creationId xmlns:a16="http://schemas.microsoft.com/office/drawing/2014/main" id="{EF8311AF-9B35-4D2A-A11F-7742F4BF8F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720" y="4293289"/>
            <a:ext cx="9217007" cy="19620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8250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5" name="Pravokutnik 4">
            <a:extLst>
              <a:ext uri="{FF2B5EF4-FFF2-40B4-BE49-F238E27FC236}">
                <a16:creationId xmlns:a16="http://schemas.microsoft.com/office/drawing/2014/main" id="{5EA7312B-4DA3-45C2-93BA-3962265E1A27}"/>
              </a:ext>
            </a:extLst>
          </p:cNvPr>
          <p:cNvSpPr/>
          <p:nvPr/>
        </p:nvSpPr>
        <p:spPr>
          <a:xfrm>
            <a:off x="809979" y="1593177"/>
            <a:ext cx="10806934" cy="4093428"/>
          </a:xfrm>
          <a:prstGeom prst="rect">
            <a:avLst/>
          </a:prstGeom>
          <a:solidFill>
            <a:schemeClr val="accent1">
              <a:lumMod val="20000"/>
              <a:lumOff val="80000"/>
            </a:schemeClr>
          </a:solidFill>
        </p:spPr>
        <p:txBody>
          <a:bodyPr wrap="square">
            <a:spAutoFit/>
          </a:bodyPr>
          <a:lstStyle/>
          <a:p>
            <a:pPr fontAlgn="base"/>
            <a:r>
              <a:rPr lang="hr-HR" sz="2000" dirty="0"/>
              <a:t>Procjena rizika od velikih nesreća izrađuje se u svrhu smanjenja rizika i posljedica velikih nesreća, prepoznavanja rizika i učinkovitog upravljanja njima.</a:t>
            </a:r>
          </a:p>
          <a:p>
            <a:pPr fontAlgn="base"/>
            <a:endParaRPr lang="hr-HR" sz="2000" dirty="0"/>
          </a:p>
          <a:p>
            <a:pPr fontAlgn="base"/>
            <a:r>
              <a:rPr lang="hr-HR" sz="2000" dirty="0"/>
              <a:t>Postupak izrade procjene rizika mora biti u skladu s </a:t>
            </a:r>
            <a:r>
              <a:rPr lang="hr-HR" sz="2000" b="1" dirty="0"/>
              <a:t>HRN ISO 31000:2012 </a:t>
            </a:r>
            <a:r>
              <a:rPr lang="hr-HR" sz="2000" dirty="0"/>
              <a:t>– </a:t>
            </a:r>
            <a:r>
              <a:rPr lang="hr-HR" sz="2000" b="1" dirty="0"/>
              <a:t>UPRAVLJANJE RIZICIMA </a:t>
            </a:r>
          </a:p>
          <a:p>
            <a:pPr fontAlgn="base"/>
            <a:endParaRPr lang="hr-HR" sz="2000" dirty="0"/>
          </a:p>
          <a:p>
            <a:pPr fontAlgn="base"/>
            <a:r>
              <a:rPr lang="hr-HR" sz="2000" dirty="0"/>
              <a:t>Procjena rizika je složen proces identifikacije, analize i vrednovanja rizika. </a:t>
            </a:r>
          </a:p>
          <a:p>
            <a:pPr fontAlgn="base"/>
            <a:endParaRPr lang="hr-HR" sz="2000" dirty="0"/>
          </a:p>
          <a:p>
            <a:pPr fontAlgn="base"/>
            <a:r>
              <a:rPr lang="hr-HR" sz="2000" dirty="0"/>
              <a:t>Nositelji izrade procjene rizika samostalno odabiru metodologije i tehnike obrade svakog rizika na području JLP(R)S-a, uz preduvjet da je metodologija u skladu su sa HRN EN 31010:2010 – Upravljanje rizikom – Metode procjene rizika.</a:t>
            </a:r>
          </a:p>
          <a:p>
            <a:pPr fontAlgn="base"/>
            <a:endParaRPr lang="hr-HR" sz="2000" b="1" dirty="0"/>
          </a:p>
          <a:p>
            <a:pPr fontAlgn="base"/>
            <a:r>
              <a:rPr lang="hr-HR" sz="2000" dirty="0"/>
              <a:t>Za izradu procjene rizika od velikih nesreća korištene su </a:t>
            </a:r>
            <a:r>
              <a:rPr lang="hr-HR" sz="2000" b="1" dirty="0"/>
              <a:t>kvantitativna</a:t>
            </a:r>
            <a:r>
              <a:rPr lang="hr-HR" sz="2000" dirty="0"/>
              <a:t> (FEMA metodologija za upravljanje rizicima) i </a:t>
            </a:r>
            <a:r>
              <a:rPr lang="hr-HR" sz="2000" b="1" dirty="0"/>
              <a:t>kvalitativna</a:t>
            </a:r>
            <a:r>
              <a:rPr lang="hr-HR" sz="2000" dirty="0"/>
              <a:t> metoda izračuna (</a:t>
            </a:r>
            <a:r>
              <a:rPr lang="sv-SE" sz="2000" dirty="0"/>
              <a:t>licenciran</a:t>
            </a:r>
            <a:r>
              <a:rPr lang="hr-HR" sz="2000" dirty="0"/>
              <a:t>i</a:t>
            </a:r>
            <a:r>
              <a:rPr lang="sv-SE" sz="2000" dirty="0"/>
              <a:t> programa HESTIJA RISK MENAGER </a:t>
            </a:r>
            <a:r>
              <a:rPr lang="hr-HR" sz="2000" dirty="0"/>
              <a:t>).  </a:t>
            </a:r>
            <a:endParaRPr lang="hr-H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OPĆENITO O PROCJENI RIZIKA OD VELIKIH NESREĆA</a:t>
            </a:r>
          </a:p>
        </p:txBody>
      </p:sp>
      <p:pic>
        <p:nvPicPr>
          <p:cNvPr id="9" name="Picture 7">
            <a:extLst>
              <a:ext uri="{FF2B5EF4-FFF2-40B4-BE49-F238E27FC236}">
                <a16:creationId xmlns:a16="http://schemas.microsoft.com/office/drawing/2014/main" id="{645A5C4E-F77A-4534-AF8A-2E22CA5C97E7}"/>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BEFEA3C7-6287-4ECB-BDCE-733B3371B7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3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5" name="Pravokutnik 4">
            <a:extLst>
              <a:ext uri="{FF2B5EF4-FFF2-40B4-BE49-F238E27FC236}">
                <a16:creationId xmlns:a16="http://schemas.microsoft.com/office/drawing/2014/main" id="{5EA7312B-4DA3-45C2-93BA-3962265E1A27}"/>
              </a:ext>
            </a:extLst>
          </p:cNvPr>
          <p:cNvSpPr/>
          <p:nvPr/>
        </p:nvSpPr>
        <p:spPr>
          <a:xfrm>
            <a:off x="809979" y="964204"/>
            <a:ext cx="10806934" cy="5055487"/>
          </a:xfrm>
          <a:prstGeom prst="rect">
            <a:avLst/>
          </a:prstGeom>
          <a:solidFill>
            <a:schemeClr val="accent1">
              <a:lumMod val="20000"/>
              <a:lumOff val="80000"/>
            </a:schemeClr>
          </a:solidFill>
        </p:spPr>
        <p:txBody>
          <a:bodyPr wrap="square">
            <a:spAutoFit/>
          </a:bodyPr>
          <a:lstStyle/>
          <a:p>
            <a:pPr marL="342900" indent="-342900">
              <a:lnSpc>
                <a:spcPct val="107000"/>
              </a:lnSpc>
              <a:spcAft>
                <a:spcPts val="800"/>
              </a:spcAft>
              <a:buFont typeface="Wingdings" panose="05000000000000000000" pitchFamily="2" charset="2"/>
              <a:buChar char="Ø"/>
            </a:pPr>
            <a:r>
              <a:rPr lang="hr-HR" sz="2000" dirty="0"/>
              <a:t>Osnovne karakteristike područja jedinice lokalne i područne (regionalne) samouprave</a:t>
            </a:r>
          </a:p>
          <a:p>
            <a:pPr marL="342900" indent="-342900">
              <a:lnSpc>
                <a:spcPct val="107000"/>
              </a:lnSpc>
              <a:spcAft>
                <a:spcPts val="800"/>
              </a:spcAft>
              <a:buFont typeface="Wingdings" panose="05000000000000000000" pitchFamily="2" charset="2"/>
              <a:buChar char="Ø"/>
            </a:pPr>
            <a:r>
              <a:rPr lang="hr-HR" sz="2000" dirty="0"/>
              <a:t>Identifikaciju prijetnji-registar svih poznatih rizika</a:t>
            </a:r>
          </a:p>
          <a:p>
            <a:pPr marL="342900" indent="-342900">
              <a:lnSpc>
                <a:spcPct val="107000"/>
              </a:lnSpc>
              <a:spcAft>
                <a:spcPts val="800"/>
              </a:spcAft>
              <a:buFont typeface="Wingdings" panose="05000000000000000000" pitchFamily="2" charset="2"/>
              <a:buChar char="Ø"/>
            </a:pPr>
            <a:r>
              <a:rPr lang="hr-HR" sz="2000" dirty="0"/>
              <a:t>Scenarije za jednostavne rizike kojima se opisuje događaj s najgorim mogućim posljedicama</a:t>
            </a:r>
          </a:p>
          <a:p>
            <a:pPr marL="342900" indent="-342900">
              <a:lnSpc>
                <a:spcPct val="107000"/>
              </a:lnSpc>
              <a:spcAft>
                <a:spcPts val="800"/>
              </a:spcAft>
              <a:buFont typeface="Wingdings" panose="05000000000000000000" pitchFamily="2" charset="2"/>
              <a:buChar char="Ø"/>
            </a:pPr>
            <a:r>
              <a:rPr lang="hr-HR" sz="2000" dirty="0"/>
              <a:t>Tablice Vjerojatnosti/frekvencije</a:t>
            </a:r>
          </a:p>
          <a:p>
            <a:pPr marL="342900" indent="-342900">
              <a:lnSpc>
                <a:spcPct val="107000"/>
              </a:lnSpc>
              <a:spcAft>
                <a:spcPts val="800"/>
              </a:spcAft>
              <a:buFont typeface="Wingdings" panose="05000000000000000000" pitchFamily="2" charset="2"/>
              <a:buChar char="Ø"/>
            </a:pPr>
            <a:r>
              <a:rPr lang="hr-HR" sz="2000" dirty="0"/>
              <a:t>Kriterije za procjenjivanje utjecaja prijetnji na kategorije društvenih vrijednosti na: a/ Život i zdravlje ljudi, b/ Gospodarstvo i c/ Društvenu stabilnost i politiku</a:t>
            </a:r>
          </a:p>
          <a:p>
            <a:pPr marL="342900" indent="-342900">
              <a:lnSpc>
                <a:spcPct val="107000"/>
              </a:lnSpc>
              <a:spcAft>
                <a:spcPts val="800"/>
              </a:spcAft>
              <a:buFont typeface="Wingdings" panose="05000000000000000000" pitchFamily="2" charset="2"/>
              <a:buChar char="Ø"/>
            </a:pPr>
            <a:r>
              <a:rPr lang="hr-HR" sz="2000" dirty="0"/>
              <a:t>Matrice scenarija jednostavnog rizika te za svaki od kriterija zasebno</a:t>
            </a:r>
          </a:p>
          <a:p>
            <a:pPr marL="342900" indent="-342900">
              <a:lnSpc>
                <a:spcPct val="107000"/>
              </a:lnSpc>
              <a:spcAft>
                <a:spcPts val="800"/>
              </a:spcAft>
              <a:buFont typeface="Wingdings" panose="05000000000000000000" pitchFamily="2" charset="2"/>
              <a:buChar char="Ø"/>
            </a:pPr>
            <a:r>
              <a:rPr lang="hr-HR" sz="2000" dirty="0"/>
              <a:t>Matrice s uspoređenim rizicima na području jedinice samouprave</a:t>
            </a:r>
          </a:p>
          <a:p>
            <a:pPr marL="342900" indent="-342900">
              <a:lnSpc>
                <a:spcPct val="107000"/>
              </a:lnSpc>
              <a:spcAft>
                <a:spcPts val="800"/>
              </a:spcAft>
              <a:buFont typeface="Wingdings" panose="05000000000000000000" pitchFamily="2" charset="2"/>
              <a:buChar char="Ø"/>
            </a:pPr>
            <a:r>
              <a:rPr lang="hr-HR" sz="2000" dirty="0"/>
              <a:t>Analiza sustava civilne zaštite</a:t>
            </a:r>
          </a:p>
          <a:p>
            <a:pPr marL="342900" indent="-342900">
              <a:lnSpc>
                <a:spcPct val="107000"/>
              </a:lnSpc>
              <a:spcAft>
                <a:spcPts val="800"/>
              </a:spcAft>
              <a:buFont typeface="Wingdings" panose="05000000000000000000" pitchFamily="2" charset="2"/>
              <a:buChar char="Ø"/>
            </a:pPr>
            <a:r>
              <a:rPr lang="hr-HR" sz="2000" dirty="0"/>
              <a:t>Vrednovanje rizika</a:t>
            </a:r>
          </a:p>
          <a:p>
            <a:pPr marL="342900" indent="-342900">
              <a:lnSpc>
                <a:spcPct val="107000"/>
              </a:lnSpc>
              <a:spcAft>
                <a:spcPts val="800"/>
              </a:spcAft>
              <a:buFont typeface="Wingdings" panose="05000000000000000000" pitchFamily="2" charset="2"/>
              <a:buChar char="Ø"/>
            </a:pPr>
            <a:r>
              <a:rPr lang="hr-HR" sz="2000" dirty="0"/>
              <a:t>Kartografski prikaz rizika</a:t>
            </a:r>
          </a:p>
          <a:p>
            <a:pPr marL="342900" indent="-342900">
              <a:lnSpc>
                <a:spcPct val="107000"/>
              </a:lnSpc>
              <a:spcAft>
                <a:spcPts val="800"/>
              </a:spcAft>
              <a:buFont typeface="Wingdings" panose="05000000000000000000" pitchFamily="2" charset="2"/>
              <a:buChar char="Ø"/>
            </a:pPr>
            <a:r>
              <a:rPr lang="hr-HR" sz="2000" dirty="0"/>
              <a:t>Popis sudionika. </a:t>
            </a:r>
            <a:endParaRPr lang="hr-H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88696"/>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latin typeface="Calibri" panose="020F0502020204030204" pitchFamily="34" charset="0"/>
                <a:ea typeface="Calibri" panose="020F0502020204030204" pitchFamily="34" charset="0"/>
                <a:cs typeface="Times New Roman" panose="02020603050405020304" pitchFamily="18" charset="0"/>
              </a:rPr>
              <a:t>SADRŽAJ PROCJENE RIZIKA</a:t>
            </a:r>
          </a:p>
        </p:txBody>
      </p:sp>
      <p:pic>
        <p:nvPicPr>
          <p:cNvPr id="9" name="Picture 7">
            <a:extLst>
              <a:ext uri="{FF2B5EF4-FFF2-40B4-BE49-F238E27FC236}">
                <a16:creationId xmlns:a16="http://schemas.microsoft.com/office/drawing/2014/main" id="{960BA1A4-6CB5-4C12-8293-286C9AB978E5}"/>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56835A0C-0CFE-492F-8E86-A125A6BE6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7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a:extLst>
              <a:ext uri="{FF2B5EF4-FFF2-40B4-BE49-F238E27FC236}">
                <a16:creationId xmlns:a16="http://schemas.microsoft.com/office/drawing/2014/main" id="{517F40F9-D373-40AC-8FD7-D26DEA7F1D71}"/>
              </a:ext>
            </a:extLst>
          </p:cNvPr>
          <p:cNvGraphicFramePr>
            <a:graphicFrameLocks noGrp="1"/>
          </p:cNvGraphicFramePr>
          <p:nvPr>
            <p:extLst>
              <p:ext uri="{D42A27DB-BD31-4B8C-83A1-F6EECF244321}">
                <p14:modId xmlns:p14="http://schemas.microsoft.com/office/powerpoint/2010/main" val="2867558763"/>
              </p:ext>
            </p:extLst>
          </p:nvPr>
        </p:nvGraphicFramePr>
        <p:xfrm>
          <a:off x="809980" y="711200"/>
          <a:ext cx="9416200" cy="5498137"/>
        </p:xfrm>
        <a:graphic>
          <a:graphicData uri="http://schemas.openxmlformats.org/drawingml/2006/table">
            <a:tbl>
              <a:tblPr firstRow="1" firstCol="1" bandRow="1">
                <a:tableStyleId>{5C22544A-7EE6-4342-B048-85BDC9FD1C3A}</a:tableStyleId>
              </a:tblPr>
              <a:tblGrid>
                <a:gridCol w="584410">
                  <a:extLst>
                    <a:ext uri="{9D8B030D-6E8A-4147-A177-3AD203B41FA5}">
                      <a16:colId xmlns:a16="http://schemas.microsoft.com/office/drawing/2014/main" val="3275682635"/>
                    </a:ext>
                  </a:extLst>
                </a:gridCol>
                <a:gridCol w="3072063">
                  <a:extLst>
                    <a:ext uri="{9D8B030D-6E8A-4147-A177-3AD203B41FA5}">
                      <a16:colId xmlns:a16="http://schemas.microsoft.com/office/drawing/2014/main" val="1571294033"/>
                    </a:ext>
                  </a:extLst>
                </a:gridCol>
                <a:gridCol w="5759727">
                  <a:extLst>
                    <a:ext uri="{9D8B030D-6E8A-4147-A177-3AD203B41FA5}">
                      <a16:colId xmlns:a16="http://schemas.microsoft.com/office/drawing/2014/main" val="2959068961"/>
                    </a:ext>
                  </a:extLst>
                </a:gridCol>
              </a:tblGrid>
              <a:tr h="1323153">
                <a:tc gridSpan="2">
                  <a:txBody>
                    <a:bodyPr/>
                    <a:lstStyle/>
                    <a:p>
                      <a:pPr>
                        <a:spcAft>
                          <a:spcPts val="0"/>
                        </a:spcAft>
                      </a:pPr>
                      <a:r>
                        <a:rPr lang="hr-HR" sz="1800" dirty="0">
                          <a:effectLst/>
                        </a:rPr>
                        <a:t>Jednostavne prioritetne prijetnje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hr-HR"/>
                    </a:p>
                  </a:txBody>
                  <a:tcPr/>
                </a:tc>
                <a:tc>
                  <a:txBody>
                    <a:bodyPr/>
                    <a:lstStyle/>
                    <a:p>
                      <a:pPr algn="ctr">
                        <a:spcAft>
                          <a:spcPts val="0"/>
                        </a:spcAft>
                      </a:pPr>
                      <a:r>
                        <a:rPr lang="hr-HR" sz="1800">
                          <a:effectLst/>
                        </a:rPr>
                        <a:t>Razina na kojoj je</a:t>
                      </a:r>
                    </a:p>
                    <a:p>
                      <a:pPr algn="ctr">
                        <a:spcAft>
                          <a:spcPts val="0"/>
                        </a:spcAft>
                      </a:pPr>
                      <a:r>
                        <a:rPr lang="hr-HR" sz="1800">
                          <a:effectLst/>
                        </a:rPr>
                        <a:t>utvrđena prijetnja</a:t>
                      </a:r>
                      <a:endParaRPr lang="hr-H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6301611"/>
                  </a:ext>
                </a:extLst>
              </a:tr>
              <a:tr h="371635">
                <a:tc>
                  <a:txBody>
                    <a:bodyPr/>
                    <a:lstStyle/>
                    <a:p>
                      <a:pPr algn="ctr">
                        <a:spcAft>
                          <a:spcPts val="0"/>
                        </a:spcAft>
                      </a:pPr>
                      <a:r>
                        <a:rPr lang="hr-HR" sz="1800" dirty="0">
                          <a:solidFill>
                            <a:schemeClr val="tx1"/>
                          </a:solidFill>
                          <a:effectLst/>
                        </a:rPr>
                        <a:t>r.b.</a:t>
                      </a:r>
                      <a:endParaRPr lang="hr-H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hr-HR" sz="1800" dirty="0">
                          <a:solidFill>
                            <a:schemeClr val="tx1"/>
                          </a:solidFill>
                          <a:effectLst/>
                        </a:rPr>
                        <a:t>Prijetnja</a:t>
                      </a:r>
                      <a:endParaRPr lang="hr-H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hr-HR" sz="1800" dirty="0">
                          <a:solidFill>
                            <a:schemeClr val="tx1"/>
                          </a:solidFill>
                          <a:effectLst/>
                        </a:rPr>
                        <a:t>Prostor ugroze</a:t>
                      </a:r>
                      <a:endParaRPr lang="hr-H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387731657"/>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ekstremne temperature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 cijelo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007341280"/>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tuča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 cijelo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908129327"/>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mraz</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 cijelo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200080779"/>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epidemije i pandemije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 cijelo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344541857"/>
                  </a:ext>
                </a:extLst>
              </a:tr>
              <a:tr h="547064">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izlijevanje kopnenih vodnih tijela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poljoprivredne površine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343006716"/>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potres</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 cijelo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110859010"/>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suša</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 cijelo područje Općine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263364165"/>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industrijske nesreće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područje naselja Jaruge</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114614937"/>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nesreće cestovni promet</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područje naselja Sikirevci</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42163791"/>
                  </a:ext>
                </a:extLst>
              </a:tr>
              <a:tr h="354861">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hr-H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nesreće željeznički promet</a:t>
                      </a:r>
                      <a:endParaRPr lang="hr-H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hr-H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područje naselja Jaruge</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999538055"/>
                  </a:ext>
                </a:extLst>
              </a:tr>
            </a:tbl>
          </a:graphicData>
        </a:graphic>
      </p:graphicFrame>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IDENTIFIKACIJA PRIJETNJI I RIZIKA</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C12FB47A-02EE-4EA4-93E1-7CA730D8DF62}"/>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graphicFrame>
        <p:nvGraphicFramePr>
          <p:cNvPr id="6" name="Tablica 5">
            <a:extLst>
              <a:ext uri="{FF2B5EF4-FFF2-40B4-BE49-F238E27FC236}">
                <a16:creationId xmlns:a16="http://schemas.microsoft.com/office/drawing/2014/main" id="{411BC856-9CE6-4EF8-A021-F507147EAB7F}"/>
              </a:ext>
            </a:extLst>
          </p:cNvPr>
          <p:cNvGraphicFramePr>
            <a:graphicFrameLocks noGrp="1"/>
          </p:cNvGraphicFramePr>
          <p:nvPr>
            <p:extLst>
              <p:ext uri="{D42A27DB-BD31-4B8C-83A1-F6EECF244321}">
                <p14:modId xmlns:p14="http://schemas.microsoft.com/office/powerpoint/2010/main" val="753813626"/>
              </p:ext>
            </p:extLst>
          </p:nvPr>
        </p:nvGraphicFramePr>
        <p:xfrm>
          <a:off x="8658578" y="711203"/>
          <a:ext cx="1467555" cy="1308927"/>
        </p:xfrm>
        <a:graphic>
          <a:graphicData uri="http://schemas.openxmlformats.org/drawingml/2006/table">
            <a:tbl>
              <a:tblPr firstRow="1" firstCol="1" bandRow="1">
                <a:tableStyleId>{5C22544A-7EE6-4342-B048-85BDC9FD1C3A}</a:tableStyleId>
              </a:tblPr>
              <a:tblGrid>
                <a:gridCol w="1467555">
                  <a:extLst>
                    <a:ext uri="{9D8B030D-6E8A-4147-A177-3AD203B41FA5}">
                      <a16:colId xmlns:a16="http://schemas.microsoft.com/office/drawing/2014/main" val="890793013"/>
                    </a:ext>
                  </a:extLst>
                </a:gridCol>
              </a:tblGrid>
              <a:tr h="372533">
                <a:tc>
                  <a:txBody>
                    <a:bodyPr/>
                    <a:lstStyle/>
                    <a:p>
                      <a:pPr algn="ctr">
                        <a:lnSpc>
                          <a:spcPct val="107000"/>
                        </a:lnSpc>
                        <a:spcAft>
                          <a:spcPts val="0"/>
                        </a:spcAft>
                      </a:pPr>
                      <a:r>
                        <a:rPr lang="hr-HR" sz="2800" dirty="0">
                          <a:solidFill>
                            <a:schemeClr val="bg1"/>
                          </a:solidFill>
                          <a:effectLst/>
                        </a:rPr>
                        <a:t>RH</a:t>
                      </a:r>
                      <a:endParaRPr lang="hr-H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056655801"/>
                  </a:ext>
                </a:extLst>
              </a:tr>
              <a:tr h="372533">
                <a:tc>
                  <a:txBody>
                    <a:bodyPr/>
                    <a:lstStyle/>
                    <a:p>
                      <a:pPr algn="ctr">
                        <a:lnSpc>
                          <a:spcPct val="107000"/>
                        </a:lnSpc>
                        <a:spcAft>
                          <a:spcPts val="0"/>
                        </a:spcAft>
                      </a:pPr>
                      <a:r>
                        <a:rPr lang="hr-HR" sz="2800" dirty="0">
                          <a:effectLst/>
                          <a:latin typeface="Calibri" panose="020F0502020204030204" pitchFamily="34" charset="0"/>
                          <a:ea typeface="Calibri" panose="020F0502020204030204" pitchFamily="34" charset="0"/>
                          <a:cs typeface="Times New Roman" panose="02020603050405020304" pitchFamily="18" charset="0"/>
                        </a:rPr>
                        <a:t>BPŽ</a:t>
                      </a:r>
                    </a:p>
                  </a:txBody>
                  <a:tcPr marL="68580" marR="68580" marT="0" marB="0">
                    <a:solidFill>
                      <a:schemeClr val="accent6">
                        <a:lumMod val="60000"/>
                        <a:lumOff val="40000"/>
                      </a:schemeClr>
                    </a:solidFill>
                  </a:tcPr>
                </a:tc>
                <a:extLst>
                  <a:ext uri="{0D108BD9-81ED-4DB2-BD59-A6C34878D82A}">
                    <a16:rowId xmlns:a16="http://schemas.microsoft.com/office/drawing/2014/main" val="3318471632"/>
                  </a:ext>
                </a:extLst>
              </a:tr>
              <a:tr h="372533">
                <a:tc>
                  <a:txBody>
                    <a:bodyPr/>
                    <a:lstStyle/>
                    <a:p>
                      <a:pPr algn="ctr">
                        <a:lnSpc>
                          <a:spcPct val="107000"/>
                        </a:lnSpc>
                        <a:spcAft>
                          <a:spcPts val="0"/>
                        </a:spcAft>
                      </a:pPr>
                      <a:r>
                        <a:rPr lang="hr-HR" sz="2800" dirty="0">
                          <a:effectLst/>
                        </a:rPr>
                        <a:t>JLS</a:t>
                      </a:r>
                      <a:endParaRPr lang="hr-H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755585837"/>
                  </a:ext>
                </a:extLst>
              </a:tr>
            </a:tbl>
          </a:graphicData>
        </a:graphic>
      </p:graphicFrame>
      <p:pic>
        <p:nvPicPr>
          <p:cNvPr id="11" name="Picture 2" descr="[Sikirevci]">
            <a:extLst>
              <a:ext uri="{FF2B5EF4-FFF2-40B4-BE49-F238E27FC236}">
                <a16:creationId xmlns:a16="http://schemas.microsoft.com/office/drawing/2014/main" id="{A79A394B-C0BB-4FE4-9DCC-B6D685AE7F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8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5" name="Pravokutnik 4">
            <a:extLst>
              <a:ext uri="{FF2B5EF4-FFF2-40B4-BE49-F238E27FC236}">
                <a16:creationId xmlns:a16="http://schemas.microsoft.com/office/drawing/2014/main" id="{5EA7312B-4DA3-45C2-93BA-3962265E1A27}"/>
              </a:ext>
            </a:extLst>
          </p:cNvPr>
          <p:cNvSpPr/>
          <p:nvPr/>
        </p:nvSpPr>
        <p:spPr>
          <a:xfrm>
            <a:off x="809979" y="2255908"/>
            <a:ext cx="10806934" cy="2807820"/>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hr-HR" sz="2800" dirty="0"/>
              <a:t>Društvena vrijednost - </a:t>
            </a:r>
            <a:r>
              <a:rPr lang="hr-HR" sz="2800" b="1" i="1" dirty="0"/>
              <a:t>život i zdravlje ljudi</a:t>
            </a:r>
          </a:p>
          <a:p>
            <a:pPr>
              <a:lnSpc>
                <a:spcPct val="107000"/>
              </a:lnSpc>
              <a:spcAft>
                <a:spcPts val="800"/>
              </a:spcAft>
            </a:pPr>
            <a:endParaRPr lang="hr-HR" sz="2800" b="1" i="1" dirty="0"/>
          </a:p>
          <a:p>
            <a:pPr>
              <a:lnSpc>
                <a:spcPct val="107000"/>
              </a:lnSpc>
              <a:spcAft>
                <a:spcPts val="800"/>
              </a:spcAft>
            </a:pPr>
            <a:r>
              <a:rPr lang="hr-HR" sz="2800" dirty="0"/>
              <a:t>Društvena vrijednost – </a:t>
            </a:r>
            <a:r>
              <a:rPr lang="hr-HR" sz="2800" b="1" i="1" dirty="0"/>
              <a:t>gospodarstvo</a:t>
            </a:r>
          </a:p>
          <a:p>
            <a:pPr>
              <a:lnSpc>
                <a:spcPct val="107000"/>
              </a:lnSpc>
              <a:spcAft>
                <a:spcPts val="800"/>
              </a:spcAft>
            </a:pPr>
            <a:endParaRPr lang="hr-HR" sz="2800" b="1" i="1" dirty="0"/>
          </a:p>
          <a:p>
            <a:pPr>
              <a:lnSpc>
                <a:spcPct val="107000"/>
              </a:lnSpc>
              <a:spcAft>
                <a:spcPts val="800"/>
              </a:spcAft>
            </a:pPr>
            <a:r>
              <a:rPr lang="hr-HR" sz="2800" dirty="0"/>
              <a:t>Društvena vrijednost - </a:t>
            </a:r>
            <a:r>
              <a:rPr lang="hr-HR" sz="2800" b="1" i="1" dirty="0"/>
              <a:t>društvena stabilnost i politika</a:t>
            </a:r>
            <a:endParaRPr lang="hr-HR" sz="28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ravokutnik 7">
            <a:extLst>
              <a:ext uri="{FF2B5EF4-FFF2-40B4-BE49-F238E27FC236}">
                <a16:creationId xmlns:a16="http://schemas.microsoft.com/office/drawing/2014/main" id="{8C9598E0-E05E-43D4-85C1-9A8778E51FA8}"/>
              </a:ext>
            </a:extLst>
          </p:cNvPr>
          <p:cNvSpPr/>
          <p:nvPr/>
        </p:nvSpPr>
        <p:spPr>
          <a:xfrm>
            <a:off x="809979" y="48518"/>
            <a:ext cx="9416201" cy="388696"/>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KRITERIJI DRUŠTVENIH VRIJEDNOSTI ZA UTVRĐIVANJE UTJECAJA PRIJETNJI</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36334789-63F3-42D7-9990-8F8DD0F1A2D1}"/>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pic>
        <p:nvPicPr>
          <p:cNvPr id="10" name="Picture 2" descr="[Sikirevci]">
            <a:extLst>
              <a:ext uri="{FF2B5EF4-FFF2-40B4-BE49-F238E27FC236}">
                <a16:creationId xmlns:a16="http://schemas.microsoft.com/office/drawing/2014/main" id="{7B59660A-F083-4195-A77E-54CA4F344F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7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D4401-6966-482F-86CC-9C4AFB5E76CA}"/>
              </a:ext>
            </a:extLst>
          </p:cNvPr>
          <p:cNvSpPr>
            <a:spLocks noGrp="1"/>
          </p:cNvSpPr>
          <p:nvPr>
            <p:ph type="title"/>
          </p:nvPr>
        </p:nvSpPr>
        <p:spPr>
          <a:xfrm>
            <a:off x="10310190" y="85344"/>
            <a:ext cx="1881809" cy="33872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hr-HR" sz="1400" dirty="0">
                <a:latin typeface="Calibri" panose="020F0502020204030204" pitchFamily="34" charset="0"/>
                <a:cs typeface="Calibri" panose="020F0502020204030204" pitchFamily="34" charset="0"/>
              </a:rPr>
              <a:t>Općina SIKIREVCI</a:t>
            </a:r>
          </a:p>
        </p:txBody>
      </p:sp>
      <p:sp>
        <p:nvSpPr>
          <p:cNvPr id="3" name="Rezervirano mjesto sadržaja 2">
            <a:extLst>
              <a:ext uri="{FF2B5EF4-FFF2-40B4-BE49-F238E27FC236}">
                <a16:creationId xmlns:a16="http://schemas.microsoft.com/office/drawing/2014/main" id="{BFC53254-AEA3-4407-B312-0392DA7A8743}"/>
              </a:ext>
            </a:extLst>
          </p:cNvPr>
          <p:cNvSpPr>
            <a:spLocks noGrp="1"/>
          </p:cNvSpPr>
          <p:nvPr>
            <p:ph idx="1"/>
          </p:nvPr>
        </p:nvSpPr>
        <p:spPr>
          <a:xfrm>
            <a:off x="0" y="6559826"/>
            <a:ext cx="3723861" cy="29817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hr-HR" sz="1400" dirty="0"/>
              <a:t>procjena rizika od velikih nesreća – prijedlog</a:t>
            </a:r>
          </a:p>
        </p:txBody>
      </p:sp>
      <p:sp>
        <p:nvSpPr>
          <p:cNvPr id="8" name="Pravokutnik 7">
            <a:extLst>
              <a:ext uri="{FF2B5EF4-FFF2-40B4-BE49-F238E27FC236}">
                <a16:creationId xmlns:a16="http://schemas.microsoft.com/office/drawing/2014/main" id="{8C9598E0-E05E-43D4-85C1-9A8778E51FA8}"/>
              </a:ext>
            </a:extLst>
          </p:cNvPr>
          <p:cNvSpPr/>
          <p:nvPr/>
        </p:nvSpPr>
        <p:spPr>
          <a:xfrm>
            <a:off x="893989" y="85344"/>
            <a:ext cx="9416201" cy="375552"/>
          </a:xfrm>
          <a:prstGeom prst="rect">
            <a:avLst/>
          </a:prstGeom>
          <a:solidFill>
            <a:schemeClr val="accent1">
              <a:lumMod val="20000"/>
              <a:lumOff val="80000"/>
            </a:schemeClr>
          </a:solidFill>
        </p:spPr>
        <p:txBody>
          <a:bodyPr wrap="square">
            <a:spAutoFit/>
          </a:bodyPr>
          <a:lstStyle/>
          <a:p>
            <a:pPr algn="ctr">
              <a:lnSpc>
                <a:spcPct val="107000"/>
              </a:lnSpc>
              <a:spcAft>
                <a:spcPts val="800"/>
              </a:spcAft>
            </a:pPr>
            <a:r>
              <a:rPr lang="hr-HR" b="1" dirty="0"/>
              <a:t>KRITERIJI ZA PROCJENU UTJECAJA PRIJETNJI NA KATEGORIJU DRUŠTVENIH VRIJEDNOSTI</a:t>
            </a:r>
            <a:endParaRPr lang="hr-H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36334789-63F3-42D7-9990-8F8DD0F1A2D1}"/>
              </a:ext>
            </a:extLst>
          </p:cNvPr>
          <p:cNvPicPr/>
          <p:nvPr/>
        </p:nvPicPr>
        <p:blipFill>
          <a:blip r:embed="rId2" cstate="screen">
            <a:clrChange>
              <a:clrFrom>
                <a:srgbClr val="FFFFFE"/>
              </a:clrFrom>
              <a:clrTo>
                <a:srgbClr val="FFFFFE">
                  <a:alpha val="0"/>
                </a:srgbClr>
              </a:clrTo>
            </a:clrChange>
          </a:blip>
          <a:srcRect r="28430"/>
          <a:stretch>
            <a:fillRect/>
          </a:stretch>
        </p:blipFill>
        <p:spPr bwMode="auto">
          <a:xfrm>
            <a:off x="9575800" y="6314182"/>
            <a:ext cx="2476499" cy="495300"/>
          </a:xfrm>
          <a:prstGeom prst="rect">
            <a:avLst/>
          </a:prstGeom>
          <a:noFill/>
          <a:ln w="9525">
            <a:noFill/>
            <a:miter lim="800000"/>
            <a:headEnd/>
            <a:tailEnd/>
          </a:ln>
          <a:scene3d>
            <a:camera prst="perspectiveBelow"/>
            <a:lightRig rig="threePt" dir="t"/>
          </a:scene3d>
        </p:spPr>
      </p:pic>
      <p:sp>
        <p:nvSpPr>
          <p:cNvPr id="6" name="Rectangle 1">
            <a:extLst>
              <a:ext uri="{FF2B5EF4-FFF2-40B4-BE49-F238E27FC236}">
                <a16:creationId xmlns:a16="http://schemas.microsoft.com/office/drawing/2014/main" id="{F0882C6C-D94A-4DE2-945F-0CEF9D4300B5}"/>
              </a:ext>
            </a:extLst>
          </p:cNvPr>
          <p:cNvSpPr>
            <a:spLocks noChangeArrowheads="1"/>
          </p:cNvSpPr>
          <p:nvPr/>
        </p:nvSpPr>
        <p:spPr bwMode="auto">
          <a:xfrm>
            <a:off x="893989" y="671469"/>
            <a:ext cx="78185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Pct val="100000"/>
              <a:tabLst>
                <a:tab pos="228600" algn="l"/>
                <a:tab pos="449263" algn="l"/>
              </a:tabLst>
            </a:pPr>
            <a:endParaRPr kumimoji="0" lang="hr-HR"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49263" algn="l"/>
              </a:tabLst>
            </a:pPr>
            <a:r>
              <a:rPr kumimoji="0" lang="hr-HR" altLang="zh-CN" sz="20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Kriteriji za ocjenu prijetnji – kategorija utjecaj na život i zdravlje ljudi</a:t>
            </a:r>
            <a:endParaRPr kumimoji="0" lang="hr-HR"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49263" algn="l"/>
              </a:tabLst>
            </a:pPr>
            <a:endParaRPr kumimoji="0" lang="hr-HR" altLang="zh-CN" sz="20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ica 6">
            <a:extLst>
              <a:ext uri="{FF2B5EF4-FFF2-40B4-BE49-F238E27FC236}">
                <a16:creationId xmlns:a16="http://schemas.microsoft.com/office/drawing/2014/main" id="{3C2AE00D-BB66-429A-9435-5AD360C2AB5F}"/>
              </a:ext>
            </a:extLst>
          </p:cNvPr>
          <p:cNvGraphicFramePr>
            <a:graphicFrameLocks noGrp="1"/>
          </p:cNvGraphicFramePr>
          <p:nvPr>
            <p:extLst>
              <p:ext uri="{D42A27DB-BD31-4B8C-83A1-F6EECF244321}">
                <p14:modId xmlns:p14="http://schemas.microsoft.com/office/powerpoint/2010/main" val="671372432"/>
              </p:ext>
            </p:extLst>
          </p:nvPr>
        </p:nvGraphicFramePr>
        <p:xfrm>
          <a:off x="893990" y="1493949"/>
          <a:ext cx="9416200" cy="4548202"/>
        </p:xfrm>
        <a:graphic>
          <a:graphicData uri="http://schemas.openxmlformats.org/drawingml/2006/table">
            <a:tbl>
              <a:tblPr firstRow="1" firstCol="1" bandRow="1">
                <a:tableStyleId>{5C22544A-7EE6-4342-B048-85BDC9FD1C3A}</a:tableStyleId>
              </a:tblPr>
              <a:tblGrid>
                <a:gridCol w="1243904">
                  <a:extLst>
                    <a:ext uri="{9D8B030D-6E8A-4147-A177-3AD203B41FA5}">
                      <a16:colId xmlns:a16="http://schemas.microsoft.com/office/drawing/2014/main" val="3971427227"/>
                    </a:ext>
                  </a:extLst>
                </a:gridCol>
                <a:gridCol w="1365161">
                  <a:extLst>
                    <a:ext uri="{9D8B030D-6E8A-4147-A177-3AD203B41FA5}">
                      <a16:colId xmlns:a16="http://schemas.microsoft.com/office/drawing/2014/main" val="2143016735"/>
                    </a:ext>
                  </a:extLst>
                </a:gridCol>
                <a:gridCol w="1410772">
                  <a:extLst>
                    <a:ext uri="{9D8B030D-6E8A-4147-A177-3AD203B41FA5}">
                      <a16:colId xmlns:a16="http://schemas.microsoft.com/office/drawing/2014/main" val="657401720"/>
                    </a:ext>
                  </a:extLst>
                </a:gridCol>
                <a:gridCol w="5396363">
                  <a:extLst>
                    <a:ext uri="{9D8B030D-6E8A-4147-A177-3AD203B41FA5}">
                      <a16:colId xmlns:a16="http://schemas.microsoft.com/office/drawing/2014/main" val="740049354"/>
                    </a:ext>
                  </a:extLst>
                </a:gridCol>
              </a:tblGrid>
              <a:tr h="469966">
                <a:tc gridSpan="4">
                  <a:txBody>
                    <a:bodyPr/>
                    <a:lstStyle/>
                    <a:p>
                      <a:pPr algn="ctr">
                        <a:lnSpc>
                          <a:spcPct val="107000"/>
                        </a:lnSpc>
                        <a:spcAft>
                          <a:spcPts val="0"/>
                        </a:spcAft>
                      </a:pPr>
                      <a:r>
                        <a:rPr lang="hr-HR" sz="1800" dirty="0">
                          <a:effectLst/>
                        </a:rPr>
                        <a:t>Život i zdravlje ljudi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1609830"/>
                  </a:ext>
                </a:extLst>
              </a:tr>
              <a:tr h="1453565">
                <a:tc>
                  <a:txBody>
                    <a:bodyPr/>
                    <a:lstStyle/>
                    <a:p>
                      <a:pPr algn="ctr">
                        <a:lnSpc>
                          <a:spcPct val="107000"/>
                        </a:lnSpc>
                        <a:spcAft>
                          <a:spcPts val="0"/>
                        </a:spcAft>
                      </a:pPr>
                      <a:r>
                        <a:rPr lang="hr-HR" sz="1800">
                          <a:effectLst/>
                        </a:rPr>
                        <a:t>Kategorija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rPr>
                        <a:t>Posljedice</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rPr>
                        <a:t>Kriterij % osoba JLP(R)S</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800">
                          <a:effectLst/>
                        </a:rPr>
                        <a:t>Napomena</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4554756"/>
                  </a:ext>
                </a:extLst>
              </a:tr>
              <a:tr h="469966">
                <a:tc>
                  <a:txBody>
                    <a:bodyPr/>
                    <a:lstStyle/>
                    <a:p>
                      <a:pPr>
                        <a:lnSpc>
                          <a:spcPct val="107000"/>
                        </a:lnSpc>
                        <a:spcAft>
                          <a:spcPts val="0"/>
                        </a:spcAft>
                      </a:pPr>
                      <a:r>
                        <a:rPr lang="hr-HR" sz="1800" dirty="0">
                          <a:effectLst/>
                        </a:rPr>
                        <a:t>1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nSpc>
                          <a:spcPct val="107000"/>
                        </a:lnSpc>
                        <a:spcAft>
                          <a:spcPts val="0"/>
                        </a:spcAft>
                      </a:pPr>
                      <a:r>
                        <a:rPr lang="hr-HR" sz="1800" dirty="0">
                          <a:effectLst/>
                        </a:rPr>
                        <a:t>Neznatne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800">
                          <a:effectLst/>
                        </a:rPr>
                        <a:t>*&lt;0,001</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algn="just">
                        <a:lnSpc>
                          <a:spcPct val="107000"/>
                        </a:lnSpc>
                        <a:spcAft>
                          <a:spcPts val="0"/>
                        </a:spcAft>
                      </a:pPr>
                      <a:r>
                        <a:rPr lang="hr-HR" sz="1800" dirty="0">
                          <a:effectLst/>
                        </a:rPr>
                        <a:t>Promatra se realno moguće ugrožavanje života (poginuli, ozlijeđeni, oboljeli, sklonjeni, evakuirani i zbrinute osobe). Potrebno je sve zbrojiti bez </a:t>
                      </a:r>
                      <a:r>
                        <a:rPr lang="hr-HR" sz="1800" dirty="0" err="1">
                          <a:effectLst/>
                        </a:rPr>
                        <a:t>ponderiranja</a:t>
                      </a:r>
                      <a:r>
                        <a:rPr lang="hr-HR" sz="1800" dirty="0">
                          <a:effectLst/>
                        </a:rPr>
                        <a:t>, a ukupan zbroj usporediti s kriterijima iz tablice.</a:t>
                      </a:r>
                    </a:p>
                    <a:p>
                      <a:pPr algn="just">
                        <a:lnSpc>
                          <a:spcPct val="107000"/>
                        </a:lnSpc>
                        <a:spcAft>
                          <a:spcPts val="0"/>
                        </a:spcAft>
                      </a:pPr>
                      <a:r>
                        <a:rPr lang="hr-HR" sz="1800" dirty="0">
                          <a:effectLst/>
                        </a:rPr>
                        <a:t>*&lt;0,001- uzima se u obzir ako je uslijed posljedica nesreće stradala bar jedna osoba.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2677023"/>
                  </a:ext>
                </a:extLst>
              </a:tr>
              <a:tr h="469966">
                <a:tc>
                  <a:txBody>
                    <a:bodyPr/>
                    <a:lstStyle/>
                    <a:p>
                      <a:pPr>
                        <a:lnSpc>
                          <a:spcPct val="107000"/>
                        </a:lnSpc>
                        <a:spcAft>
                          <a:spcPts val="0"/>
                        </a:spcAft>
                      </a:pPr>
                      <a:r>
                        <a:rPr lang="hr-HR" sz="1800">
                          <a:effectLst/>
                        </a:rPr>
                        <a:t>2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nSpc>
                          <a:spcPct val="107000"/>
                        </a:lnSpc>
                        <a:spcAft>
                          <a:spcPts val="0"/>
                        </a:spcAft>
                      </a:pPr>
                      <a:r>
                        <a:rPr lang="hr-HR" sz="1800" dirty="0">
                          <a:effectLst/>
                        </a:rPr>
                        <a:t>Malene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nSpc>
                          <a:spcPct val="107000"/>
                        </a:lnSpc>
                        <a:spcAft>
                          <a:spcPts val="0"/>
                        </a:spcAft>
                      </a:pPr>
                      <a:r>
                        <a:rPr lang="hr-HR" sz="1800">
                          <a:effectLst/>
                        </a:rPr>
                        <a:t>0,001 – 0,0046</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494039219"/>
                  </a:ext>
                </a:extLst>
              </a:tr>
              <a:tr h="469966">
                <a:tc>
                  <a:txBody>
                    <a:bodyPr/>
                    <a:lstStyle/>
                    <a:p>
                      <a:pPr>
                        <a:lnSpc>
                          <a:spcPct val="107000"/>
                        </a:lnSpc>
                        <a:spcAft>
                          <a:spcPts val="0"/>
                        </a:spcAft>
                      </a:pPr>
                      <a:r>
                        <a:rPr lang="hr-HR" sz="1800">
                          <a:effectLst/>
                        </a:rPr>
                        <a:t>3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nSpc>
                          <a:spcPct val="107000"/>
                        </a:lnSpc>
                        <a:spcAft>
                          <a:spcPts val="0"/>
                        </a:spcAft>
                      </a:pPr>
                      <a:r>
                        <a:rPr lang="hr-HR" sz="1800" dirty="0">
                          <a:effectLst/>
                        </a:rPr>
                        <a:t>Umjerene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a:lnSpc>
                          <a:spcPct val="107000"/>
                        </a:lnSpc>
                        <a:spcAft>
                          <a:spcPts val="0"/>
                        </a:spcAft>
                      </a:pPr>
                      <a:r>
                        <a:rPr lang="hr-HR" sz="1800">
                          <a:effectLst/>
                        </a:rPr>
                        <a:t>0,0047 – 0,011</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1637690891"/>
                  </a:ext>
                </a:extLst>
              </a:tr>
              <a:tr h="469966">
                <a:tc>
                  <a:txBody>
                    <a:bodyPr/>
                    <a:lstStyle/>
                    <a:p>
                      <a:pPr>
                        <a:lnSpc>
                          <a:spcPct val="107000"/>
                        </a:lnSpc>
                        <a:spcAft>
                          <a:spcPts val="0"/>
                        </a:spcAft>
                      </a:pPr>
                      <a:r>
                        <a:rPr lang="hr-HR" sz="1800">
                          <a:effectLst/>
                        </a:rPr>
                        <a:t>4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nSpc>
                          <a:spcPct val="107000"/>
                        </a:lnSpc>
                        <a:spcAft>
                          <a:spcPts val="0"/>
                        </a:spcAft>
                      </a:pPr>
                      <a:r>
                        <a:rPr lang="hr-HR" sz="1800" dirty="0">
                          <a:effectLst/>
                        </a:rPr>
                        <a:t>Značajne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nSpc>
                          <a:spcPct val="107000"/>
                        </a:lnSpc>
                        <a:spcAft>
                          <a:spcPts val="0"/>
                        </a:spcAft>
                      </a:pPr>
                      <a:r>
                        <a:rPr lang="hr-HR" sz="1800">
                          <a:effectLst/>
                        </a:rPr>
                        <a:t>0,012 – 0,035</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4111438901"/>
                  </a:ext>
                </a:extLst>
              </a:tr>
              <a:tr h="536785">
                <a:tc>
                  <a:txBody>
                    <a:bodyPr/>
                    <a:lstStyle/>
                    <a:p>
                      <a:pPr>
                        <a:lnSpc>
                          <a:spcPct val="107000"/>
                        </a:lnSpc>
                        <a:spcAft>
                          <a:spcPts val="0"/>
                        </a:spcAft>
                      </a:pPr>
                      <a:r>
                        <a:rPr lang="hr-HR" sz="1800">
                          <a:effectLst/>
                        </a:rPr>
                        <a:t>5 </a:t>
                      </a:r>
                      <a:endParaRPr lang="hr-H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nSpc>
                          <a:spcPct val="107000"/>
                        </a:lnSpc>
                        <a:spcAft>
                          <a:spcPts val="0"/>
                        </a:spcAft>
                      </a:pPr>
                      <a:r>
                        <a:rPr lang="hr-HR" sz="1800" dirty="0">
                          <a:effectLst/>
                        </a:rPr>
                        <a:t>Katastrofalne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a:lnSpc>
                          <a:spcPct val="107000"/>
                        </a:lnSpc>
                        <a:spcAft>
                          <a:spcPts val="0"/>
                        </a:spcAft>
                      </a:pPr>
                      <a:r>
                        <a:rPr lang="hr-HR" sz="1800" dirty="0">
                          <a:effectLst/>
                        </a:rPr>
                        <a:t>0,036 ili više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1731725431"/>
                  </a:ext>
                </a:extLst>
              </a:tr>
            </a:tbl>
          </a:graphicData>
        </a:graphic>
      </p:graphicFrame>
      <p:pic>
        <p:nvPicPr>
          <p:cNvPr id="11" name="Picture 2" descr="[Sikirevci]">
            <a:extLst>
              <a:ext uri="{FF2B5EF4-FFF2-40B4-BE49-F238E27FC236}">
                <a16:creationId xmlns:a16="http://schemas.microsoft.com/office/drawing/2014/main" id="{297E1290-3B16-45BA-A7A7-29DCE0D127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59"/>
            <a:ext cx="337697" cy="4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29603"/>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4086</Words>
  <Application>Microsoft Office PowerPoint</Application>
  <PresentationFormat>Široki zaslon</PresentationFormat>
  <Paragraphs>564</Paragraphs>
  <Slides>47</Slides>
  <Notes>0</Notes>
  <HiddenSlides>0</HiddenSlides>
  <MMClips>0</MMClips>
  <ScaleCrop>false</ScaleCrop>
  <HeadingPairs>
    <vt:vector size="8" baseType="variant">
      <vt:variant>
        <vt:lpstr>Korišteni fontovi</vt:lpstr>
      </vt:variant>
      <vt:variant>
        <vt:i4>7</vt:i4>
      </vt:variant>
      <vt:variant>
        <vt:lpstr>Tema</vt:lpstr>
      </vt:variant>
      <vt:variant>
        <vt:i4>1</vt:i4>
      </vt:variant>
      <vt:variant>
        <vt:lpstr>Uloženi OLE poslužitelji</vt:lpstr>
      </vt:variant>
      <vt:variant>
        <vt:i4>0</vt:i4>
      </vt:variant>
      <vt:variant>
        <vt:lpstr>Naslovi slajdova</vt:lpstr>
      </vt:variant>
      <vt:variant>
        <vt:i4>47</vt:i4>
      </vt:variant>
    </vt:vector>
  </HeadingPairs>
  <TitlesOfParts>
    <vt:vector size="55" baseType="lpstr">
      <vt:lpstr>Arial</vt:lpstr>
      <vt:lpstr>Calibri</vt:lpstr>
      <vt:lpstr>Calibri Light</vt:lpstr>
      <vt:lpstr>Garamond</vt:lpstr>
      <vt:lpstr>Symbol</vt:lpstr>
      <vt:lpstr>Times New Roman</vt:lpstr>
      <vt:lpstr>Wingdings</vt:lpstr>
      <vt:lpstr>Tema sustava Office</vt:lpstr>
      <vt:lpstr>PowerPoint prezentacija</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Općina SIKIREVCI</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INkonzalting</dc:creator>
  <cp:lastModifiedBy>Korisnik</cp:lastModifiedBy>
  <cp:revision>108</cp:revision>
  <dcterms:created xsi:type="dcterms:W3CDTF">2018-09-03T13:49:38Z</dcterms:created>
  <dcterms:modified xsi:type="dcterms:W3CDTF">2022-07-28T06:17:56Z</dcterms:modified>
</cp:coreProperties>
</file>